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0" r:id="rId6"/>
    <p:sldId id="290" r:id="rId7"/>
    <p:sldId id="295" r:id="rId8"/>
    <p:sldId id="294" r:id="rId9"/>
    <p:sldId id="274" r:id="rId10"/>
    <p:sldId id="275" r:id="rId11"/>
    <p:sldId id="276" r:id="rId12"/>
    <p:sldId id="293" r:id="rId13"/>
    <p:sldId id="292" r:id="rId14"/>
    <p:sldId id="282" r:id="rId15"/>
    <p:sldId id="285" r:id="rId16"/>
    <p:sldId id="281" r:id="rId17"/>
    <p:sldId id="291" r:id="rId18"/>
    <p:sldId id="277" r:id="rId19"/>
    <p:sldId id="278" r:id="rId20"/>
    <p:sldId id="279" r:id="rId21"/>
    <p:sldId id="284" r:id="rId22"/>
    <p:sldId id="296" r:id="rId23"/>
    <p:sldId id="287" r:id="rId24"/>
    <p:sldId id="288" r:id="rId25"/>
    <p:sldId id="289" r:id="rId26"/>
    <p:sldId id="28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82" d="100"/>
          <a:sy n="82" d="100"/>
        </p:scale>
        <p:origin x="1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 Searle" userId="6c3a02f1-a220-4cb9-aaf4-ef0abbea3275" providerId="ADAL" clId="{F79F5D54-119B-41C1-82CF-26E2762BF6B9}"/>
    <pc:docChg chg="delSld">
      <pc:chgData name="Kris Searle" userId="6c3a02f1-a220-4cb9-aaf4-ef0abbea3275" providerId="ADAL" clId="{F79F5D54-119B-41C1-82CF-26E2762BF6B9}" dt="2025-04-10T11:12:22.044" v="0" actId="47"/>
      <pc:docMkLst>
        <pc:docMk/>
      </pc:docMkLst>
      <pc:sldChg chg="del">
        <pc:chgData name="Kris Searle" userId="6c3a02f1-a220-4cb9-aaf4-ef0abbea3275" providerId="ADAL" clId="{F79F5D54-119B-41C1-82CF-26E2762BF6B9}" dt="2025-04-10T11:12:22.044" v="0" actId="47"/>
        <pc:sldMkLst>
          <pc:docMk/>
          <pc:sldMk cId="2997533767" sldId="297"/>
        </pc:sldMkLst>
      </pc:sldChg>
      <pc:sldChg chg="del">
        <pc:chgData name="Kris Searle" userId="6c3a02f1-a220-4cb9-aaf4-ef0abbea3275" providerId="ADAL" clId="{F79F5D54-119B-41C1-82CF-26E2762BF6B9}" dt="2025-04-10T11:12:22.044" v="0" actId="47"/>
        <pc:sldMkLst>
          <pc:docMk/>
          <pc:sldMk cId="2926467225" sldId="2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0F29CF-DB41-4FAB-BB2A-1A7BB883E3C0}" type="datetimeFigureOut">
              <a:rPr lang="en-GB" smtClean="0"/>
              <a:t>10/04/2025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2F4DB5-B4F9-48E3-8CC2-80B320C0FB59}" type="slidenum">
              <a:rPr lang="en-GB" smtClean="0"/>
              <a:t>‹#›</a:t>
            </a:fld>
            <a:endParaRPr lang="en-GB"/>
          </a:p>
        </p:txBody>
      </p:sp>
    </p:spTree>
    <p:extLst>
      <p:ext uri="{BB962C8B-B14F-4D97-AF65-F5344CB8AC3E}">
        <p14:creationId xmlns:p14="http://schemas.microsoft.com/office/powerpoint/2010/main" val="187790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0F29CF-DB41-4FAB-BB2A-1A7BB883E3C0}" type="datetimeFigureOut">
              <a:rPr lang="en-GB" smtClean="0"/>
              <a:t>10/04/2025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2F4DB5-B4F9-48E3-8CC2-80B320C0FB59}" type="slidenum">
              <a:rPr lang="en-GB" smtClean="0"/>
              <a:t>‹#›</a:t>
            </a:fld>
            <a:endParaRPr lang="en-GB"/>
          </a:p>
        </p:txBody>
      </p:sp>
    </p:spTree>
    <p:extLst>
      <p:ext uri="{BB962C8B-B14F-4D97-AF65-F5344CB8AC3E}">
        <p14:creationId xmlns:p14="http://schemas.microsoft.com/office/powerpoint/2010/main" val="427872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0F29CF-DB41-4FAB-BB2A-1A7BB883E3C0}" type="datetimeFigureOut">
              <a:rPr lang="en-GB" smtClean="0"/>
              <a:t>10/04/2025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2F4DB5-B4F9-48E3-8CC2-80B320C0FB59}" type="slidenum">
              <a:rPr lang="en-GB" smtClean="0"/>
              <a:t>‹#›</a:t>
            </a:fld>
            <a:endParaRPr lang="en-GB"/>
          </a:p>
        </p:txBody>
      </p:sp>
    </p:spTree>
    <p:extLst>
      <p:ext uri="{BB962C8B-B14F-4D97-AF65-F5344CB8AC3E}">
        <p14:creationId xmlns:p14="http://schemas.microsoft.com/office/powerpoint/2010/main" val="46566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0F29CF-DB41-4FAB-BB2A-1A7BB883E3C0}" type="datetimeFigureOut">
              <a:rPr lang="en-GB" smtClean="0"/>
              <a:t>10/04/2025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2F4DB5-B4F9-48E3-8CC2-80B320C0FB59}" type="slidenum">
              <a:rPr lang="en-GB" smtClean="0"/>
              <a:t>‹#›</a:t>
            </a:fld>
            <a:endParaRPr lang="en-GB"/>
          </a:p>
        </p:txBody>
      </p:sp>
    </p:spTree>
    <p:extLst>
      <p:ext uri="{BB962C8B-B14F-4D97-AF65-F5344CB8AC3E}">
        <p14:creationId xmlns:p14="http://schemas.microsoft.com/office/powerpoint/2010/main" val="105680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0F29CF-DB41-4FAB-BB2A-1A7BB883E3C0}" type="datetimeFigureOut">
              <a:rPr lang="en-GB" smtClean="0"/>
              <a:t>10/04/2025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2F4DB5-B4F9-48E3-8CC2-80B320C0FB59}" type="slidenum">
              <a:rPr lang="en-GB" smtClean="0"/>
              <a:t>‹#›</a:t>
            </a:fld>
            <a:endParaRPr lang="en-GB"/>
          </a:p>
        </p:txBody>
      </p:sp>
    </p:spTree>
    <p:extLst>
      <p:ext uri="{BB962C8B-B14F-4D97-AF65-F5344CB8AC3E}">
        <p14:creationId xmlns:p14="http://schemas.microsoft.com/office/powerpoint/2010/main" val="168802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0F29CF-DB41-4FAB-BB2A-1A7BB883E3C0}" type="datetimeFigureOut">
              <a:rPr lang="en-GB" smtClean="0"/>
              <a:t>10/04/2025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2F4DB5-B4F9-48E3-8CC2-80B320C0FB59}" type="slidenum">
              <a:rPr lang="en-GB" smtClean="0"/>
              <a:t>‹#›</a:t>
            </a:fld>
            <a:endParaRPr lang="en-GB"/>
          </a:p>
        </p:txBody>
      </p:sp>
    </p:spTree>
    <p:extLst>
      <p:ext uri="{BB962C8B-B14F-4D97-AF65-F5344CB8AC3E}">
        <p14:creationId xmlns:p14="http://schemas.microsoft.com/office/powerpoint/2010/main" val="161401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0F29CF-DB41-4FAB-BB2A-1A7BB883E3C0}" type="datetimeFigureOut">
              <a:rPr lang="en-GB" smtClean="0"/>
              <a:t>10/04/2025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2F4DB5-B4F9-48E3-8CC2-80B320C0FB59}" type="slidenum">
              <a:rPr lang="en-GB" smtClean="0"/>
              <a:t>‹#›</a:t>
            </a:fld>
            <a:endParaRPr lang="en-GB"/>
          </a:p>
        </p:txBody>
      </p:sp>
    </p:spTree>
    <p:extLst>
      <p:ext uri="{BB962C8B-B14F-4D97-AF65-F5344CB8AC3E}">
        <p14:creationId xmlns:p14="http://schemas.microsoft.com/office/powerpoint/2010/main" val="121300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0F29CF-DB41-4FAB-BB2A-1A7BB883E3C0}" type="datetimeFigureOut">
              <a:rPr lang="en-GB" smtClean="0"/>
              <a:t>10/04/2025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2F4DB5-B4F9-48E3-8CC2-80B320C0FB59}" type="slidenum">
              <a:rPr lang="en-GB" smtClean="0"/>
              <a:t>‹#›</a:t>
            </a:fld>
            <a:endParaRPr lang="en-GB"/>
          </a:p>
        </p:txBody>
      </p:sp>
    </p:spTree>
    <p:extLst>
      <p:ext uri="{BB962C8B-B14F-4D97-AF65-F5344CB8AC3E}">
        <p14:creationId xmlns:p14="http://schemas.microsoft.com/office/powerpoint/2010/main" val="303895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F29CF-DB41-4FAB-BB2A-1A7BB883E3C0}" type="datetimeFigureOut">
              <a:rPr lang="en-GB" smtClean="0"/>
              <a:t>10/04/2025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2F4DB5-B4F9-48E3-8CC2-80B320C0FB59}" type="slidenum">
              <a:rPr lang="en-GB" smtClean="0"/>
              <a:t>‹#›</a:t>
            </a:fld>
            <a:endParaRPr lang="en-GB"/>
          </a:p>
        </p:txBody>
      </p:sp>
    </p:spTree>
    <p:extLst>
      <p:ext uri="{BB962C8B-B14F-4D97-AF65-F5344CB8AC3E}">
        <p14:creationId xmlns:p14="http://schemas.microsoft.com/office/powerpoint/2010/main" val="428646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0F29CF-DB41-4FAB-BB2A-1A7BB883E3C0}" type="datetimeFigureOut">
              <a:rPr lang="en-GB" smtClean="0"/>
              <a:t>10/04/2025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2F4DB5-B4F9-48E3-8CC2-80B320C0FB59}" type="slidenum">
              <a:rPr lang="en-GB" smtClean="0"/>
              <a:t>‹#›</a:t>
            </a:fld>
            <a:endParaRPr lang="en-GB"/>
          </a:p>
        </p:txBody>
      </p:sp>
    </p:spTree>
    <p:extLst>
      <p:ext uri="{BB962C8B-B14F-4D97-AF65-F5344CB8AC3E}">
        <p14:creationId xmlns:p14="http://schemas.microsoft.com/office/powerpoint/2010/main" val="65838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0F29CF-DB41-4FAB-BB2A-1A7BB883E3C0}" type="datetimeFigureOut">
              <a:rPr lang="en-GB" smtClean="0"/>
              <a:t>10/04/2025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2F4DB5-B4F9-48E3-8CC2-80B320C0FB59}" type="slidenum">
              <a:rPr lang="en-GB" smtClean="0"/>
              <a:t>‹#›</a:t>
            </a:fld>
            <a:endParaRPr lang="en-GB"/>
          </a:p>
        </p:txBody>
      </p:sp>
    </p:spTree>
    <p:extLst>
      <p:ext uri="{BB962C8B-B14F-4D97-AF65-F5344CB8AC3E}">
        <p14:creationId xmlns:p14="http://schemas.microsoft.com/office/powerpoint/2010/main" val="114065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F29CF-DB41-4FAB-BB2A-1A7BB883E3C0}" type="datetimeFigureOut">
              <a:rPr lang="en-GB" smtClean="0"/>
              <a:t>10/04/2025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F4DB5-B4F9-48E3-8CC2-80B320C0FB59}" type="slidenum">
              <a:rPr lang="en-GB" smtClean="0"/>
              <a:t>‹#›</a:t>
            </a:fld>
            <a:endParaRPr lang="en-GB"/>
          </a:p>
        </p:txBody>
      </p:sp>
    </p:spTree>
    <p:extLst>
      <p:ext uri="{BB962C8B-B14F-4D97-AF65-F5344CB8AC3E}">
        <p14:creationId xmlns:p14="http://schemas.microsoft.com/office/powerpoint/2010/main" val="86093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ont2.png">
            <a:extLst>
              <a:ext uri="{FF2B5EF4-FFF2-40B4-BE49-F238E27FC236}">
                <a16:creationId xmlns:a16="http://schemas.microsoft.com/office/drawing/2014/main" id="{A2A40928-4DD0-4914-81CB-FE9A8C670148}"/>
              </a:ext>
            </a:extLst>
          </p:cNvPr>
          <p:cNvPicPr>
            <a:picLocks noChangeAspect="1"/>
          </p:cNvPicPr>
          <p:nvPr/>
        </p:nvPicPr>
        <p:blipFill>
          <a:blip r:embed="rId2"/>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10D5A1CC-B00A-48C4-8794-81A16FC1141A}"/>
              </a:ext>
            </a:extLst>
          </p:cNvPr>
          <p:cNvSpPr txBox="1">
            <a:spLocks/>
          </p:cNvSpPr>
          <p:nvPr/>
        </p:nvSpPr>
        <p:spPr>
          <a:xfrm>
            <a:off x="-146566" y="5798450"/>
            <a:ext cx="9143999" cy="147002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900" dirty="0">
                <a:solidFill>
                  <a:schemeClr val="bg1"/>
                </a:solidFill>
                <a:latin typeface="Arial Bold"/>
                <a:cs typeface="Arial Bold"/>
              </a:rPr>
              <a:t>Greenwich Digital Forum </a:t>
            </a:r>
          </a:p>
          <a:p>
            <a:pPr algn="r"/>
            <a:r>
              <a:rPr lang="en-GB" sz="1800" dirty="0">
                <a:solidFill>
                  <a:schemeClr val="bg1"/>
                </a:solidFill>
                <a:latin typeface="Arial Bold"/>
                <a:cs typeface="Arial Bold"/>
              </a:rPr>
              <a:t>09.04.25</a:t>
            </a:r>
            <a:br>
              <a:rPr lang="en-US" dirty="0">
                <a:solidFill>
                  <a:schemeClr val="bg1"/>
                </a:solidFill>
                <a:latin typeface="Arial Bold"/>
                <a:cs typeface="Arial Bold"/>
              </a:rPr>
            </a:br>
            <a:endParaRPr lang="en-US" sz="2900" dirty="0">
              <a:solidFill>
                <a:schemeClr val="bg1"/>
              </a:solidFill>
              <a:latin typeface="Arial Bold"/>
              <a:cs typeface="Arial Bold"/>
            </a:endParaRPr>
          </a:p>
        </p:txBody>
      </p:sp>
    </p:spTree>
    <p:extLst>
      <p:ext uri="{BB962C8B-B14F-4D97-AF65-F5344CB8AC3E}">
        <p14:creationId xmlns:p14="http://schemas.microsoft.com/office/powerpoint/2010/main" val="334463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DEF1-CBB9-4094-AF2E-3F5EEFC10D1C}"/>
              </a:ext>
            </a:extLst>
          </p:cNvPr>
          <p:cNvSpPr txBox="1">
            <a:spLocks/>
          </p:cNvSpPr>
          <p:nvPr/>
        </p:nvSpPr>
        <p:spPr>
          <a:xfrm>
            <a:off x="799367" y="990552"/>
            <a:ext cx="7545266" cy="5883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u="sng" dirty="0">
                <a:solidFill>
                  <a:schemeClr val="bg1"/>
                </a:solidFill>
              </a:rPr>
              <a:t>DXS Carbon Reduction Plan</a:t>
            </a:r>
          </a:p>
        </p:txBody>
      </p:sp>
      <p:sp>
        <p:nvSpPr>
          <p:cNvPr id="3" name="TextBox 2">
            <a:extLst>
              <a:ext uri="{FF2B5EF4-FFF2-40B4-BE49-F238E27FC236}">
                <a16:creationId xmlns:a16="http://schemas.microsoft.com/office/drawing/2014/main" id="{973AFCC8-72C9-5FDD-7753-4855899D90E8}"/>
              </a:ext>
            </a:extLst>
          </p:cNvPr>
          <p:cNvSpPr txBox="1"/>
          <p:nvPr/>
        </p:nvSpPr>
        <p:spPr>
          <a:xfrm>
            <a:off x="319595" y="2105561"/>
            <a:ext cx="8646851" cy="1323439"/>
          </a:xfrm>
          <a:prstGeom prst="rect">
            <a:avLst/>
          </a:prstGeom>
          <a:noFill/>
        </p:spPr>
        <p:txBody>
          <a:bodyPr wrap="square" rtlCol="0">
            <a:spAutoFit/>
          </a:bodyPr>
          <a:lstStyle/>
          <a:p>
            <a:r>
              <a:rPr lang="en-GB" sz="1600" dirty="0">
                <a:solidFill>
                  <a:schemeClr val="bg1"/>
                </a:solidFill>
              </a:rPr>
              <a:t>DXS have now developed a comprehensive Carbon Reduction Plan to help contribute to a sustainable future.</a:t>
            </a:r>
          </a:p>
          <a:p>
            <a:endParaRPr lang="en-GB" sz="1600" dirty="0">
              <a:solidFill>
                <a:schemeClr val="bg1"/>
              </a:solidFill>
            </a:endParaRPr>
          </a:p>
          <a:p>
            <a:r>
              <a:rPr lang="en-GB" sz="1600" dirty="0">
                <a:solidFill>
                  <a:schemeClr val="bg1"/>
                </a:solidFill>
              </a:rPr>
              <a:t>This can be found on the DXS Website under - https://bestpathway.co.uk/carbon_reduction_plan.php</a:t>
            </a:r>
          </a:p>
          <a:p>
            <a:endParaRPr lang="en-GB" sz="1600" dirty="0">
              <a:solidFill>
                <a:schemeClr val="bg1"/>
              </a:solidFill>
            </a:endParaRPr>
          </a:p>
        </p:txBody>
      </p:sp>
      <p:pic>
        <p:nvPicPr>
          <p:cNvPr id="5" name="Picture 4">
            <a:extLst>
              <a:ext uri="{FF2B5EF4-FFF2-40B4-BE49-F238E27FC236}">
                <a16:creationId xmlns:a16="http://schemas.microsoft.com/office/drawing/2014/main" id="{80E6638D-F741-BBA0-C205-7A096BC4251E}"/>
              </a:ext>
            </a:extLst>
          </p:cNvPr>
          <p:cNvPicPr>
            <a:picLocks noChangeAspect="1"/>
          </p:cNvPicPr>
          <p:nvPr/>
        </p:nvPicPr>
        <p:blipFill rotWithShape="1">
          <a:blip r:embed="rId3"/>
          <a:srcRect r="1553"/>
          <a:stretch/>
        </p:blipFill>
        <p:spPr>
          <a:xfrm>
            <a:off x="4465467" y="3428998"/>
            <a:ext cx="4500979" cy="3320761"/>
          </a:xfrm>
          <a:prstGeom prst="rect">
            <a:avLst/>
          </a:prstGeom>
        </p:spPr>
      </p:pic>
      <p:pic>
        <p:nvPicPr>
          <p:cNvPr id="7" name="Picture 6">
            <a:extLst>
              <a:ext uri="{FF2B5EF4-FFF2-40B4-BE49-F238E27FC236}">
                <a16:creationId xmlns:a16="http://schemas.microsoft.com/office/drawing/2014/main" id="{A212393F-AF80-18E1-4B58-2B68BCC136A2}"/>
              </a:ext>
            </a:extLst>
          </p:cNvPr>
          <p:cNvPicPr>
            <a:picLocks noChangeAspect="1"/>
          </p:cNvPicPr>
          <p:nvPr/>
        </p:nvPicPr>
        <p:blipFill>
          <a:blip r:embed="rId4"/>
          <a:stretch>
            <a:fillRect/>
          </a:stretch>
        </p:blipFill>
        <p:spPr>
          <a:xfrm>
            <a:off x="88776" y="3577956"/>
            <a:ext cx="4264665" cy="3022847"/>
          </a:xfrm>
          <a:prstGeom prst="rect">
            <a:avLst/>
          </a:prstGeom>
        </p:spPr>
      </p:pic>
    </p:spTree>
    <p:extLst>
      <p:ext uri="{BB962C8B-B14F-4D97-AF65-F5344CB8AC3E}">
        <p14:creationId xmlns:p14="http://schemas.microsoft.com/office/powerpoint/2010/main" val="364628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DEF1-CBB9-4094-AF2E-3F5EEFC10D1C}"/>
              </a:ext>
            </a:extLst>
          </p:cNvPr>
          <p:cNvSpPr txBox="1">
            <a:spLocks/>
          </p:cNvSpPr>
          <p:nvPr/>
        </p:nvSpPr>
        <p:spPr>
          <a:xfrm>
            <a:off x="799366" y="736529"/>
            <a:ext cx="7545266" cy="5883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u="sng" dirty="0">
                <a:solidFill>
                  <a:schemeClr val="bg1"/>
                </a:solidFill>
              </a:rPr>
              <a:t>DXS Monthly Flyer</a:t>
            </a:r>
          </a:p>
        </p:txBody>
      </p:sp>
      <p:pic>
        <p:nvPicPr>
          <p:cNvPr id="4" name="Picture 3">
            <a:extLst>
              <a:ext uri="{FF2B5EF4-FFF2-40B4-BE49-F238E27FC236}">
                <a16:creationId xmlns:a16="http://schemas.microsoft.com/office/drawing/2014/main" id="{CAF06525-FA9E-0C45-B644-5A74F9F80955}"/>
              </a:ext>
            </a:extLst>
          </p:cNvPr>
          <p:cNvPicPr>
            <a:picLocks noChangeAspect="1"/>
          </p:cNvPicPr>
          <p:nvPr/>
        </p:nvPicPr>
        <p:blipFill>
          <a:blip r:embed="rId3"/>
          <a:stretch>
            <a:fillRect/>
          </a:stretch>
        </p:blipFill>
        <p:spPr>
          <a:xfrm>
            <a:off x="989335" y="1455865"/>
            <a:ext cx="7165327" cy="5350817"/>
          </a:xfrm>
          <a:prstGeom prst="rect">
            <a:avLst/>
          </a:prstGeom>
        </p:spPr>
      </p:pic>
    </p:spTree>
    <p:extLst>
      <p:ext uri="{BB962C8B-B14F-4D97-AF65-F5344CB8AC3E}">
        <p14:creationId xmlns:p14="http://schemas.microsoft.com/office/powerpoint/2010/main" val="4257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DEF1-CBB9-4094-AF2E-3F5EEFC10D1C}"/>
              </a:ext>
            </a:extLst>
          </p:cNvPr>
          <p:cNvSpPr txBox="1">
            <a:spLocks/>
          </p:cNvSpPr>
          <p:nvPr/>
        </p:nvSpPr>
        <p:spPr>
          <a:xfrm>
            <a:off x="799367" y="803305"/>
            <a:ext cx="7545266" cy="5883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u="sng" dirty="0">
                <a:solidFill>
                  <a:schemeClr val="bg1"/>
                </a:solidFill>
              </a:rPr>
              <a:t>DXS Clinical Flyer</a:t>
            </a:r>
          </a:p>
        </p:txBody>
      </p:sp>
      <p:pic>
        <p:nvPicPr>
          <p:cNvPr id="5" name="Picture 4">
            <a:extLst>
              <a:ext uri="{FF2B5EF4-FFF2-40B4-BE49-F238E27FC236}">
                <a16:creationId xmlns:a16="http://schemas.microsoft.com/office/drawing/2014/main" id="{1A8A9264-8008-C092-7CA5-9505FBDB8C8D}"/>
              </a:ext>
            </a:extLst>
          </p:cNvPr>
          <p:cNvPicPr>
            <a:picLocks noChangeAspect="1"/>
          </p:cNvPicPr>
          <p:nvPr/>
        </p:nvPicPr>
        <p:blipFill>
          <a:blip r:embed="rId3"/>
          <a:stretch>
            <a:fillRect/>
          </a:stretch>
        </p:blipFill>
        <p:spPr>
          <a:xfrm>
            <a:off x="980982" y="1522755"/>
            <a:ext cx="7182035" cy="5220983"/>
          </a:xfrm>
          <a:prstGeom prst="rect">
            <a:avLst/>
          </a:prstGeom>
        </p:spPr>
      </p:pic>
    </p:spTree>
    <p:extLst>
      <p:ext uri="{BB962C8B-B14F-4D97-AF65-F5344CB8AC3E}">
        <p14:creationId xmlns:p14="http://schemas.microsoft.com/office/powerpoint/2010/main" val="243975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DEF1-CBB9-4094-AF2E-3F5EEFC10D1C}"/>
              </a:ext>
            </a:extLst>
          </p:cNvPr>
          <p:cNvSpPr txBox="1">
            <a:spLocks/>
          </p:cNvSpPr>
          <p:nvPr/>
        </p:nvSpPr>
        <p:spPr>
          <a:xfrm>
            <a:off x="799367" y="803305"/>
            <a:ext cx="7545266" cy="5883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400" b="1" i="0" u="sng" strike="noStrike" kern="1200" cap="none" spc="0" normalizeH="0" baseline="0" noProof="0" dirty="0">
                <a:ln>
                  <a:noFill/>
                </a:ln>
                <a:solidFill>
                  <a:prstClr val="white"/>
                </a:solidFill>
                <a:effectLst/>
                <a:uLnTx/>
                <a:uFillTx/>
                <a:latin typeface="Calibri Light" panose="020F0302020204030204"/>
                <a:ea typeface="+mj-ea"/>
                <a:cs typeface="+mj-cs"/>
              </a:rPr>
              <a:t>DXS Vodcast</a:t>
            </a:r>
          </a:p>
        </p:txBody>
      </p:sp>
      <p:sp>
        <p:nvSpPr>
          <p:cNvPr id="3" name="TextBox 2">
            <a:extLst>
              <a:ext uri="{FF2B5EF4-FFF2-40B4-BE49-F238E27FC236}">
                <a16:creationId xmlns:a16="http://schemas.microsoft.com/office/drawing/2014/main" id="{E5008039-9212-C8DF-2171-C4140B61E9A5}"/>
              </a:ext>
            </a:extLst>
          </p:cNvPr>
          <p:cNvSpPr txBox="1"/>
          <p:nvPr/>
        </p:nvSpPr>
        <p:spPr>
          <a:xfrm>
            <a:off x="699796" y="1940768"/>
            <a:ext cx="7744408" cy="3869970"/>
          </a:xfrm>
          <a:prstGeom prst="rect">
            <a:avLst/>
          </a:prstGeom>
          <a:noFill/>
        </p:spPr>
        <p:txBody>
          <a:bodyPr wrap="square" rtlCol="0">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DXS has launched a video and audio podcast channel, </a:t>
            </a: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 DOSE OF DIGITAL HEALTH.</a:t>
            </a:r>
          </a:p>
          <a:p>
            <a:pPr algn="l"/>
            <a:r>
              <a:rPr lang="en-GB" sz="1600" b="0" i="0" dirty="0">
                <a:solidFill>
                  <a:schemeClr val="bg1"/>
                </a:solidFill>
                <a:effectLst/>
              </a:rPr>
              <a:t>In the newest episode, we reconnect with </a:t>
            </a:r>
            <a:r>
              <a:rPr lang="en-GB" sz="1600" b="0" i="0" dirty="0" err="1">
                <a:solidFill>
                  <a:schemeClr val="bg1"/>
                </a:solidFill>
                <a:effectLst/>
              </a:rPr>
              <a:t>Dr.</a:t>
            </a:r>
            <a:r>
              <a:rPr lang="en-GB" sz="1600" b="0" i="0" dirty="0">
                <a:solidFill>
                  <a:schemeClr val="bg1"/>
                </a:solidFill>
                <a:effectLst/>
              </a:rPr>
              <a:t> Bharan Kumar to discuss his innovative Robo GP concept and the role of digital technologies in improving continuity of care.</a:t>
            </a:r>
            <a:br>
              <a:rPr lang="en-GB" sz="1600" b="0" i="0" dirty="0">
                <a:solidFill>
                  <a:schemeClr val="bg1"/>
                </a:solidFill>
                <a:effectLst/>
              </a:rPr>
            </a:br>
            <a:br>
              <a:rPr lang="en-GB" sz="1600" b="0" i="0" dirty="0">
                <a:solidFill>
                  <a:schemeClr val="bg1"/>
                </a:solidFill>
                <a:effectLst/>
              </a:rPr>
            </a:br>
            <a:r>
              <a:rPr lang="en-GB" sz="1600" b="0" i="0" dirty="0">
                <a:solidFill>
                  <a:schemeClr val="bg1"/>
                </a:solidFill>
                <a:effectLst/>
              </a:rPr>
              <a:t>Join us for conversations about digital health solutions and healthcare delivery in our time.</a:t>
            </a:r>
          </a:p>
          <a:p>
            <a:pPr algn="l"/>
            <a:r>
              <a:rPr lang="en-GB" sz="1600" b="0" i="0" dirty="0">
                <a:solidFill>
                  <a:schemeClr val="bg1"/>
                </a:solidFill>
                <a:effectLst/>
                <a:latin typeface="arial" panose="020B0604020202020204" pitchFamily="34" charset="0"/>
              </a:rPr>
              <a:t> </a:t>
            </a:r>
          </a:p>
          <a:p>
            <a:pPr algn="ctr"/>
            <a:r>
              <a:rPr lang="en-GB" sz="1600" b="1" i="0" dirty="0">
                <a:solidFill>
                  <a:schemeClr val="bg1"/>
                </a:solidFill>
                <a:effectLst/>
                <a:latin typeface="arial" panose="020B0604020202020204" pitchFamily="34" charset="0"/>
              </a:rPr>
              <a:t>Watch or listen on the following platforms - </a:t>
            </a:r>
            <a:endParaRPr lang="en-GB" sz="1600" b="0" i="0" dirty="0">
              <a:solidFill>
                <a:schemeClr val="bg1"/>
              </a:solidFill>
              <a:effectLst/>
              <a:latin typeface="arial" panose="020B0604020202020204" pitchFamily="34"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2000" b="1" i="0" u="sng"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Spotify</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2000" b="1" i="0" u="sng"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YouTube</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2000" b="1" i="0" u="sng"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Apple Podcasts</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2000" b="1" i="0" u="sng"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Google Podcasts</a:t>
            </a:r>
          </a:p>
        </p:txBody>
      </p:sp>
    </p:spTree>
    <p:extLst>
      <p:ext uri="{BB962C8B-B14F-4D97-AF65-F5344CB8AC3E}">
        <p14:creationId xmlns:p14="http://schemas.microsoft.com/office/powerpoint/2010/main" val="3482975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F7DC-67BF-4F35-8B90-DA7A2C682172}"/>
              </a:ext>
            </a:extLst>
          </p:cNvPr>
          <p:cNvSpPr txBox="1">
            <a:spLocks/>
          </p:cNvSpPr>
          <p:nvPr/>
        </p:nvSpPr>
        <p:spPr>
          <a:xfrm>
            <a:off x="399683" y="3204352"/>
            <a:ext cx="8344633" cy="11950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sng" strike="noStrike" kern="1200" cap="none" spc="0" normalizeH="0" baseline="0" noProof="0" dirty="0">
                <a:ln>
                  <a:noFill/>
                </a:ln>
                <a:solidFill>
                  <a:prstClr val="white"/>
                </a:solidFill>
                <a:effectLst/>
                <a:uLnTx/>
                <a:uFillTx/>
                <a:latin typeface="Calibri Light" panose="020F0302020204030204"/>
                <a:ea typeface="+mj-ea"/>
                <a:cs typeface="+mj-cs"/>
              </a:rPr>
              <a:t>DXS – ‘SMART’ Functionality</a:t>
            </a:r>
          </a:p>
        </p:txBody>
      </p:sp>
    </p:spTree>
    <p:extLst>
      <p:ext uri="{BB962C8B-B14F-4D97-AF65-F5344CB8AC3E}">
        <p14:creationId xmlns:p14="http://schemas.microsoft.com/office/powerpoint/2010/main" val="4231696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F7DC-67BF-4F35-8B90-DA7A2C682172}"/>
              </a:ext>
            </a:extLst>
          </p:cNvPr>
          <p:cNvSpPr txBox="1">
            <a:spLocks/>
          </p:cNvSpPr>
          <p:nvPr/>
        </p:nvSpPr>
        <p:spPr>
          <a:xfrm>
            <a:off x="-2867299" y="1154097"/>
            <a:ext cx="8344633" cy="11950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sng" strike="noStrike" kern="1200" cap="none" spc="0" normalizeH="0" baseline="0" noProof="0" dirty="0">
                <a:ln>
                  <a:noFill/>
                </a:ln>
                <a:solidFill>
                  <a:prstClr val="white"/>
                </a:solidFill>
                <a:effectLst/>
                <a:uLnTx/>
                <a:uFillTx/>
                <a:latin typeface="Calibri Light" panose="020F0302020204030204"/>
                <a:ea typeface="+mj-ea"/>
                <a:cs typeface="+mj-cs"/>
              </a:rPr>
              <a:t>Hide &amp; Show </a:t>
            </a:r>
          </a:p>
        </p:txBody>
      </p:sp>
      <p:pic>
        <p:nvPicPr>
          <p:cNvPr id="4" name="Picture 3">
            <a:extLst>
              <a:ext uri="{FF2B5EF4-FFF2-40B4-BE49-F238E27FC236}">
                <a16:creationId xmlns:a16="http://schemas.microsoft.com/office/drawing/2014/main" id="{7592A67D-7CD0-4822-AF17-DC7E67AC61D5}"/>
              </a:ext>
            </a:extLst>
          </p:cNvPr>
          <p:cNvPicPr>
            <a:picLocks noChangeAspect="1"/>
          </p:cNvPicPr>
          <p:nvPr/>
        </p:nvPicPr>
        <p:blipFill rotWithShape="1">
          <a:blip r:embed="rId3"/>
          <a:srcRect l="35728" t="20098" r="23107" b="9655"/>
          <a:stretch/>
        </p:blipFill>
        <p:spPr>
          <a:xfrm>
            <a:off x="284085" y="2696969"/>
            <a:ext cx="3764133" cy="3613211"/>
          </a:xfrm>
          <a:prstGeom prst="rect">
            <a:avLst/>
          </a:prstGeom>
        </p:spPr>
      </p:pic>
      <p:pic>
        <p:nvPicPr>
          <p:cNvPr id="6" name="Picture 5">
            <a:extLst>
              <a:ext uri="{FF2B5EF4-FFF2-40B4-BE49-F238E27FC236}">
                <a16:creationId xmlns:a16="http://schemas.microsoft.com/office/drawing/2014/main" id="{9C4A55D3-D7B0-4A73-8FBF-100771FE8BA8}"/>
              </a:ext>
            </a:extLst>
          </p:cNvPr>
          <p:cNvPicPr>
            <a:picLocks noChangeAspect="1"/>
          </p:cNvPicPr>
          <p:nvPr/>
        </p:nvPicPr>
        <p:blipFill rotWithShape="1">
          <a:blip r:embed="rId4"/>
          <a:srcRect l="35437" t="20615" r="23398" b="14488"/>
          <a:stretch/>
        </p:blipFill>
        <p:spPr>
          <a:xfrm>
            <a:off x="4785443" y="2696969"/>
            <a:ext cx="4074472" cy="3613210"/>
          </a:xfrm>
          <a:prstGeom prst="rect">
            <a:avLst/>
          </a:prstGeom>
        </p:spPr>
      </p:pic>
      <p:sp>
        <p:nvSpPr>
          <p:cNvPr id="7" name="TextBox 6">
            <a:extLst>
              <a:ext uri="{FF2B5EF4-FFF2-40B4-BE49-F238E27FC236}">
                <a16:creationId xmlns:a16="http://schemas.microsoft.com/office/drawing/2014/main" id="{225295F6-FA98-4900-BCBA-81138D64ED91}"/>
              </a:ext>
            </a:extLst>
          </p:cNvPr>
          <p:cNvSpPr txBox="1"/>
          <p:nvPr/>
        </p:nvSpPr>
        <p:spPr>
          <a:xfrm>
            <a:off x="2738826" y="1012942"/>
            <a:ext cx="6258757"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Calibri" panose="020F0502020204030204" pitchFamily="34" charset="0"/>
                <a:ea typeface="Times New Roman" panose="02020603050405020304" pitchFamily="18" charset="0"/>
              </a:rPr>
              <a:t>DXS forms can incorporate intelligent Hide/Show functionality, automatically expanding or shrinking based on triggers such as user selection or populated patient details. This ensures that only relevant sections are displayed, optimizing space and improving usability.</a:t>
            </a: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456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F7DC-67BF-4F35-8B90-DA7A2C682172}"/>
              </a:ext>
            </a:extLst>
          </p:cNvPr>
          <p:cNvSpPr txBox="1">
            <a:spLocks/>
          </p:cNvSpPr>
          <p:nvPr/>
        </p:nvSpPr>
        <p:spPr>
          <a:xfrm>
            <a:off x="-2964954" y="1189121"/>
            <a:ext cx="8344633" cy="11950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sng" strike="noStrike" kern="1200" cap="none" spc="0" normalizeH="0" baseline="0" noProof="0" dirty="0">
                <a:ln>
                  <a:noFill/>
                </a:ln>
                <a:solidFill>
                  <a:prstClr val="white"/>
                </a:solidFill>
                <a:effectLst/>
                <a:uLnTx/>
                <a:uFillTx/>
                <a:latin typeface="Calibri Light" panose="020F0302020204030204"/>
                <a:ea typeface="+mj-ea"/>
                <a:cs typeface="+mj-cs"/>
              </a:rPr>
              <a:t>Validation</a:t>
            </a:r>
          </a:p>
        </p:txBody>
      </p:sp>
      <p:pic>
        <p:nvPicPr>
          <p:cNvPr id="4" name="Picture 3">
            <a:extLst>
              <a:ext uri="{FF2B5EF4-FFF2-40B4-BE49-F238E27FC236}">
                <a16:creationId xmlns:a16="http://schemas.microsoft.com/office/drawing/2014/main" id="{1ABDA63C-DC78-49EF-AA97-DF0C9BFEE8A4}"/>
              </a:ext>
            </a:extLst>
          </p:cNvPr>
          <p:cNvPicPr>
            <a:picLocks noChangeAspect="1"/>
          </p:cNvPicPr>
          <p:nvPr/>
        </p:nvPicPr>
        <p:blipFill rotWithShape="1">
          <a:blip r:embed="rId3"/>
          <a:srcRect l="25146" t="19579" r="22719" b="33819"/>
          <a:stretch/>
        </p:blipFill>
        <p:spPr>
          <a:xfrm>
            <a:off x="634938" y="2494332"/>
            <a:ext cx="7874123" cy="3959057"/>
          </a:xfrm>
          <a:prstGeom prst="rect">
            <a:avLst/>
          </a:prstGeom>
        </p:spPr>
      </p:pic>
      <p:sp>
        <p:nvSpPr>
          <p:cNvPr id="5" name="TextBox 4">
            <a:extLst>
              <a:ext uri="{FF2B5EF4-FFF2-40B4-BE49-F238E27FC236}">
                <a16:creationId xmlns:a16="http://schemas.microsoft.com/office/drawing/2014/main" id="{B11A976F-E1F7-4C19-8120-13E577602122}"/>
              </a:ext>
            </a:extLst>
          </p:cNvPr>
          <p:cNvSpPr txBox="1"/>
          <p:nvPr/>
        </p:nvSpPr>
        <p:spPr>
          <a:xfrm>
            <a:off x="2281561" y="1215267"/>
            <a:ext cx="671151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Calibri" panose="020F0502020204030204" pitchFamily="34" charset="0"/>
                <a:ea typeface="Times New Roman" panose="02020603050405020304" pitchFamily="18" charset="0"/>
              </a:rPr>
              <a:t>DXS can validate various form elements to ensure clear requirements and service-side acceptance. For example, it can check if the patient’s details or test data meet essential criteria for referral. This validation can be either mandatory or optional.</a:t>
            </a: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930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F7DC-67BF-4F35-8B90-DA7A2C682172}"/>
              </a:ext>
            </a:extLst>
          </p:cNvPr>
          <p:cNvSpPr txBox="1">
            <a:spLocks/>
          </p:cNvSpPr>
          <p:nvPr/>
        </p:nvSpPr>
        <p:spPr>
          <a:xfrm>
            <a:off x="-2583214" y="1162488"/>
            <a:ext cx="8344633" cy="11950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sng" strike="noStrike" kern="1200" cap="none" spc="0" normalizeH="0" baseline="0" noProof="0" dirty="0" err="1">
                <a:ln>
                  <a:noFill/>
                </a:ln>
                <a:solidFill>
                  <a:prstClr val="white"/>
                </a:solidFill>
                <a:effectLst/>
                <a:uLnTx/>
                <a:uFillTx/>
                <a:latin typeface="Calibri Light" panose="020F0302020204030204"/>
                <a:ea typeface="+mj-ea"/>
                <a:cs typeface="+mj-cs"/>
              </a:rPr>
              <a:t>Passback</a:t>
            </a:r>
            <a:r>
              <a:rPr kumimoji="0" lang="en-GB" sz="3200" b="0" i="0" u="sng" strike="noStrike" kern="1200" cap="none" spc="0" normalizeH="0" baseline="0" noProof="0" dirty="0">
                <a:ln>
                  <a:noFill/>
                </a:ln>
                <a:solidFill>
                  <a:prstClr val="white"/>
                </a:solidFill>
                <a:effectLst/>
                <a:uLnTx/>
                <a:uFillTx/>
                <a:latin typeface="Calibri Light" panose="020F0302020204030204"/>
                <a:ea typeface="+mj-ea"/>
                <a:cs typeface="+mj-cs"/>
              </a:rPr>
              <a:t> Codes</a:t>
            </a:r>
          </a:p>
        </p:txBody>
      </p:sp>
      <p:pic>
        <p:nvPicPr>
          <p:cNvPr id="4" name="Picture 3">
            <a:extLst>
              <a:ext uri="{FF2B5EF4-FFF2-40B4-BE49-F238E27FC236}">
                <a16:creationId xmlns:a16="http://schemas.microsoft.com/office/drawing/2014/main" id="{66C96624-3662-429A-B669-C8A6939BACD4}"/>
              </a:ext>
            </a:extLst>
          </p:cNvPr>
          <p:cNvPicPr>
            <a:picLocks noChangeAspect="1"/>
          </p:cNvPicPr>
          <p:nvPr/>
        </p:nvPicPr>
        <p:blipFill rotWithShape="1">
          <a:blip r:embed="rId3"/>
          <a:srcRect l="35630" t="18544" r="23204" b="22944"/>
          <a:stretch/>
        </p:blipFill>
        <p:spPr>
          <a:xfrm>
            <a:off x="2007060" y="2601158"/>
            <a:ext cx="5129879" cy="4101484"/>
          </a:xfrm>
          <a:prstGeom prst="rect">
            <a:avLst/>
          </a:prstGeom>
        </p:spPr>
      </p:pic>
      <p:sp>
        <p:nvSpPr>
          <p:cNvPr id="5" name="TextBox 4">
            <a:extLst>
              <a:ext uri="{FF2B5EF4-FFF2-40B4-BE49-F238E27FC236}">
                <a16:creationId xmlns:a16="http://schemas.microsoft.com/office/drawing/2014/main" id="{899BA0D1-FC7B-4999-810B-600109E555B3}"/>
              </a:ext>
            </a:extLst>
          </p:cNvPr>
          <p:cNvSpPr txBox="1"/>
          <p:nvPr/>
        </p:nvSpPr>
        <p:spPr>
          <a:xfrm>
            <a:off x="3217834" y="909673"/>
            <a:ext cx="5655076"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chemeClr val="bg1"/>
                </a:solidFill>
                <a:effectLst/>
                <a:latin typeface="Calibri" panose="020F0502020204030204" pitchFamily="34" charset="0"/>
                <a:ea typeface="Times New Roman" panose="02020603050405020304" pitchFamily="18" charset="0"/>
              </a:rPr>
              <a:t>DXS can save relevant SNOMED codes during form completion. For example, if a form requires an updated BMI and it's manually added, it will automatically update the patient's medical record. This ensures accurate medical history and future data capture. This functionality supports various use cases, including </a:t>
            </a:r>
            <a:r>
              <a:rPr lang="en-GB" sz="1600" dirty="0" err="1">
                <a:solidFill>
                  <a:schemeClr val="bg1"/>
                </a:solidFill>
                <a:effectLst/>
                <a:latin typeface="Calibri" panose="020F0502020204030204" pitchFamily="34" charset="0"/>
                <a:ea typeface="Times New Roman" panose="02020603050405020304" pitchFamily="18" charset="0"/>
              </a:rPr>
              <a:t>QoF</a:t>
            </a:r>
            <a:r>
              <a:rPr lang="en-GB" sz="1600" dirty="0">
                <a:solidFill>
                  <a:schemeClr val="bg1"/>
                </a:solidFill>
                <a:effectLst/>
                <a:latin typeface="Calibri" panose="020F0502020204030204" pitchFamily="34" charset="0"/>
                <a:ea typeface="Times New Roman" panose="02020603050405020304" pitchFamily="18" charset="0"/>
              </a:rPr>
              <a:t> integration.</a:t>
            </a:r>
            <a:endParaRPr kumimoji="0" lang="en-GB" sz="1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97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F7DC-67BF-4F35-8B90-DA7A2C682172}"/>
              </a:ext>
            </a:extLst>
          </p:cNvPr>
          <p:cNvSpPr txBox="1">
            <a:spLocks/>
          </p:cNvSpPr>
          <p:nvPr/>
        </p:nvSpPr>
        <p:spPr>
          <a:xfrm>
            <a:off x="399683" y="3204352"/>
            <a:ext cx="8344633" cy="11950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u="sng" dirty="0">
              <a:solidFill>
                <a:schemeClr val="bg1"/>
              </a:solidFill>
            </a:endParaRPr>
          </a:p>
        </p:txBody>
      </p:sp>
      <p:sp>
        <p:nvSpPr>
          <p:cNvPr id="5" name="TextBox 4">
            <a:extLst>
              <a:ext uri="{FF2B5EF4-FFF2-40B4-BE49-F238E27FC236}">
                <a16:creationId xmlns:a16="http://schemas.microsoft.com/office/drawing/2014/main" id="{F5224374-93B7-7C63-EEF9-E18B9C6E47A6}"/>
              </a:ext>
            </a:extLst>
          </p:cNvPr>
          <p:cNvSpPr txBox="1"/>
          <p:nvPr/>
        </p:nvSpPr>
        <p:spPr>
          <a:xfrm>
            <a:off x="257452" y="2275712"/>
            <a:ext cx="4003830" cy="4247317"/>
          </a:xfrm>
          <a:prstGeom prst="rect">
            <a:avLst/>
          </a:prstGeom>
          <a:noFill/>
        </p:spPr>
        <p:txBody>
          <a:bodyPr wrap="square" rtlCol="0">
            <a:spAutoFit/>
          </a:bodyPr>
          <a:lstStyle/>
          <a:p>
            <a:r>
              <a:rPr lang="en-GB" dirty="0">
                <a:solidFill>
                  <a:schemeClr val="bg1"/>
                </a:solidFill>
              </a:rPr>
              <a:t>The introduction of a new SMART-featured Infertility form to the Suffolk Obs &amp; Gynae service has seen a reduction of 36% rejected referrals to 0% and an average wait reduction of 22 weeks. </a:t>
            </a:r>
          </a:p>
          <a:p>
            <a:endParaRPr lang="en-GB" dirty="0">
              <a:solidFill>
                <a:schemeClr val="bg1"/>
              </a:solidFill>
            </a:endParaRPr>
          </a:p>
          <a:p>
            <a:r>
              <a:rPr lang="en-GB" dirty="0">
                <a:solidFill>
                  <a:schemeClr val="bg1"/>
                </a:solidFill>
              </a:rPr>
              <a:t>Djavid Allemudder, an Obs &amp; Gynae consultant for the service has praised these reductions, as well as the administration improvements this has brought about, going so far to note that “The revised SMART Infertility Referral Form has revolutionised our Infertility Service.”</a:t>
            </a:r>
          </a:p>
        </p:txBody>
      </p:sp>
      <p:sp>
        <p:nvSpPr>
          <p:cNvPr id="6" name="TextBox 5">
            <a:extLst>
              <a:ext uri="{FF2B5EF4-FFF2-40B4-BE49-F238E27FC236}">
                <a16:creationId xmlns:a16="http://schemas.microsoft.com/office/drawing/2014/main" id="{DC9C4ED6-A80C-AD06-A56D-FB27A1B9CAB4}"/>
              </a:ext>
            </a:extLst>
          </p:cNvPr>
          <p:cNvSpPr txBox="1"/>
          <p:nvPr/>
        </p:nvSpPr>
        <p:spPr>
          <a:xfrm>
            <a:off x="257452" y="1077973"/>
            <a:ext cx="3630967" cy="954107"/>
          </a:xfrm>
          <a:prstGeom prst="rect">
            <a:avLst/>
          </a:prstGeom>
          <a:noFill/>
        </p:spPr>
        <p:txBody>
          <a:bodyPr wrap="square" rtlCol="0">
            <a:spAutoFit/>
          </a:bodyPr>
          <a:lstStyle/>
          <a:p>
            <a:pPr algn="ctr"/>
            <a:r>
              <a:rPr lang="en-GB" sz="2800" u="sng" dirty="0">
                <a:solidFill>
                  <a:schemeClr val="bg1"/>
                </a:solidFill>
              </a:rPr>
              <a:t>Suffolk Obs &amp; Gynae Service Case Study</a:t>
            </a:r>
          </a:p>
        </p:txBody>
      </p:sp>
      <p:pic>
        <p:nvPicPr>
          <p:cNvPr id="7" name="Picture 6">
            <a:extLst>
              <a:ext uri="{FF2B5EF4-FFF2-40B4-BE49-F238E27FC236}">
                <a16:creationId xmlns:a16="http://schemas.microsoft.com/office/drawing/2014/main" id="{C6A8893B-EE15-7444-6ACE-391EC356A1D3}"/>
              </a:ext>
            </a:extLst>
          </p:cNvPr>
          <p:cNvPicPr>
            <a:picLocks noChangeAspect="1"/>
          </p:cNvPicPr>
          <p:nvPr/>
        </p:nvPicPr>
        <p:blipFill>
          <a:blip r:embed="rId3"/>
          <a:stretch>
            <a:fillRect/>
          </a:stretch>
        </p:blipFill>
        <p:spPr>
          <a:xfrm>
            <a:off x="4762500" y="859809"/>
            <a:ext cx="4381500" cy="6028152"/>
          </a:xfrm>
          <a:prstGeom prst="rect">
            <a:avLst/>
          </a:prstGeom>
        </p:spPr>
      </p:pic>
    </p:spTree>
    <p:extLst>
      <p:ext uri="{BB962C8B-B14F-4D97-AF65-F5344CB8AC3E}">
        <p14:creationId xmlns:p14="http://schemas.microsoft.com/office/powerpoint/2010/main" val="361047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5031AE-A55A-1D17-C0FE-A1B810D3F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AED73-3D2E-ACF2-3440-377A2EE92737}"/>
              </a:ext>
            </a:extLst>
          </p:cNvPr>
          <p:cNvSpPr txBox="1">
            <a:spLocks/>
          </p:cNvSpPr>
          <p:nvPr/>
        </p:nvSpPr>
        <p:spPr>
          <a:xfrm>
            <a:off x="399683" y="3204352"/>
            <a:ext cx="8344633" cy="11950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u="sng" dirty="0">
              <a:solidFill>
                <a:schemeClr val="bg1"/>
              </a:solidFill>
            </a:endParaRPr>
          </a:p>
        </p:txBody>
      </p:sp>
      <p:sp>
        <p:nvSpPr>
          <p:cNvPr id="5" name="TextBox 4">
            <a:extLst>
              <a:ext uri="{FF2B5EF4-FFF2-40B4-BE49-F238E27FC236}">
                <a16:creationId xmlns:a16="http://schemas.microsoft.com/office/drawing/2014/main" id="{92CF2D3E-B6D2-493F-82B3-E0BEF5614048}"/>
              </a:ext>
            </a:extLst>
          </p:cNvPr>
          <p:cNvSpPr txBox="1"/>
          <p:nvPr/>
        </p:nvSpPr>
        <p:spPr>
          <a:xfrm>
            <a:off x="5058377" y="2275712"/>
            <a:ext cx="4003830" cy="4247317"/>
          </a:xfrm>
          <a:prstGeom prst="rect">
            <a:avLst/>
          </a:prstGeom>
          <a:noFill/>
        </p:spPr>
        <p:txBody>
          <a:bodyPr wrap="square" rtlCol="0">
            <a:spAutoFit/>
          </a:bodyPr>
          <a:lstStyle/>
          <a:p>
            <a:pPr algn="l"/>
            <a:r>
              <a:rPr lang="en-GB" sz="1800" b="0" i="0" u="none" strike="noStrike" baseline="0" dirty="0">
                <a:solidFill>
                  <a:schemeClr val="bg1"/>
                </a:solidFill>
              </a:rPr>
              <a:t>Since the implementation of a DXS  SMART form to Circle Health Group’s MSK Service on January 29,</a:t>
            </a:r>
          </a:p>
          <a:p>
            <a:pPr algn="l"/>
            <a:r>
              <a:rPr lang="en-GB" sz="1800" b="0" i="0" u="none" strike="noStrike" baseline="0" dirty="0">
                <a:solidFill>
                  <a:schemeClr val="bg1"/>
                </a:solidFill>
              </a:rPr>
              <a:t>2024, the service has witnessed a transformation in the</a:t>
            </a:r>
          </a:p>
          <a:p>
            <a:pPr algn="l"/>
            <a:r>
              <a:rPr lang="en-GB" sz="1800" b="0" i="0" u="none" strike="noStrike" baseline="0" dirty="0">
                <a:solidFill>
                  <a:schemeClr val="bg1"/>
                </a:solidFill>
              </a:rPr>
              <a:t>MSK referral process. </a:t>
            </a:r>
          </a:p>
          <a:p>
            <a:pPr algn="l"/>
            <a:endParaRPr lang="en-GB" dirty="0">
              <a:solidFill>
                <a:schemeClr val="bg1"/>
              </a:solidFill>
            </a:endParaRPr>
          </a:p>
          <a:p>
            <a:pPr algn="l"/>
            <a:r>
              <a:rPr lang="en-GB" sz="1800" b="0" i="0" u="none" strike="noStrike" baseline="0" dirty="0">
                <a:solidFill>
                  <a:schemeClr val="bg1"/>
                </a:solidFill>
              </a:rPr>
              <a:t>The new functionality has simplified and</a:t>
            </a:r>
          </a:p>
          <a:p>
            <a:pPr algn="l"/>
            <a:r>
              <a:rPr lang="en-GB" sz="1800" b="0" i="0" u="none" strike="noStrike" baseline="0" dirty="0">
                <a:solidFill>
                  <a:schemeClr val="bg1"/>
                </a:solidFill>
              </a:rPr>
              <a:t>enhanced the experience for both referrers and patients.</a:t>
            </a:r>
          </a:p>
          <a:p>
            <a:pPr algn="l"/>
            <a:r>
              <a:rPr lang="en-GB" sz="1800" b="0" i="0" u="none" strike="noStrike" baseline="0" dirty="0">
                <a:solidFill>
                  <a:schemeClr val="bg1"/>
                </a:solidFill>
              </a:rPr>
              <a:t>By capturing more accurate data and significantly reducing referral</a:t>
            </a:r>
          </a:p>
          <a:p>
            <a:pPr algn="l"/>
            <a:r>
              <a:rPr lang="en-GB" sz="1800" b="0" i="0" u="none" strike="noStrike" baseline="0" dirty="0">
                <a:solidFill>
                  <a:schemeClr val="bg1"/>
                </a:solidFill>
              </a:rPr>
              <a:t>rejections, the triaging of patients through the MSK referral service</a:t>
            </a:r>
          </a:p>
          <a:p>
            <a:pPr algn="l"/>
            <a:r>
              <a:rPr lang="en-GB" sz="1800" b="0" i="0" u="none" strike="noStrike" baseline="0" dirty="0">
                <a:solidFill>
                  <a:schemeClr val="bg1"/>
                </a:solidFill>
              </a:rPr>
              <a:t>has markedly improved.</a:t>
            </a:r>
            <a:endParaRPr lang="en-GB" dirty="0">
              <a:solidFill>
                <a:schemeClr val="bg1"/>
              </a:solidFill>
            </a:endParaRPr>
          </a:p>
        </p:txBody>
      </p:sp>
      <p:sp>
        <p:nvSpPr>
          <p:cNvPr id="6" name="TextBox 5">
            <a:extLst>
              <a:ext uri="{FF2B5EF4-FFF2-40B4-BE49-F238E27FC236}">
                <a16:creationId xmlns:a16="http://schemas.microsoft.com/office/drawing/2014/main" id="{8D3F9F8D-3763-E910-BDCD-18E5BD8A6B75}"/>
              </a:ext>
            </a:extLst>
          </p:cNvPr>
          <p:cNvSpPr txBox="1"/>
          <p:nvPr/>
        </p:nvSpPr>
        <p:spPr>
          <a:xfrm>
            <a:off x="5058377" y="1124158"/>
            <a:ext cx="3630967" cy="954107"/>
          </a:xfrm>
          <a:prstGeom prst="rect">
            <a:avLst/>
          </a:prstGeom>
          <a:noFill/>
        </p:spPr>
        <p:txBody>
          <a:bodyPr wrap="square" rtlCol="0">
            <a:spAutoFit/>
          </a:bodyPr>
          <a:lstStyle/>
          <a:p>
            <a:pPr algn="ctr"/>
            <a:r>
              <a:rPr lang="en-GB" sz="2800" u="sng" dirty="0">
                <a:solidFill>
                  <a:schemeClr val="bg1"/>
                </a:solidFill>
              </a:rPr>
              <a:t>Greenwich MSK Case Study</a:t>
            </a:r>
          </a:p>
        </p:txBody>
      </p:sp>
      <p:pic>
        <p:nvPicPr>
          <p:cNvPr id="4" name="Picture 3">
            <a:extLst>
              <a:ext uri="{FF2B5EF4-FFF2-40B4-BE49-F238E27FC236}">
                <a16:creationId xmlns:a16="http://schemas.microsoft.com/office/drawing/2014/main" id="{33DF3A19-E2E6-EC35-C3E6-1D191BE3379F}"/>
              </a:ext>
            </a:extLst>
          </p:cNvPr>
          <p:cNvPicPr>
            <a:picLocks noChangeAspect="1"/>
          </p:cNvPicPr>
          <p:nvPr/>
        </p:nvPicPr>
        <p:blipFill>
          <a:blip r:embed="rId3"/>
          <a:srcRect b="438"/>
          <a:stretch/>
        </p:blipFill>
        <p:spPr>
          <a:xfrm>
            <a:off x="0" y="1124158"/>
            <a:ext cx="4085625" cy="5733842"/>
          </a:xfrm>
          <a:prstGeom prst="rect">
            <a:avLst/>
          </a:prstGeom>
        </p:spPr>
      </p:pic>
    </p:spTree>
    <p:extLst>
      <p:ext uri="{BB962C8B-B14F-4D97-AF65-F5344CB8AC3E}">
        <p14:creationId xmlns:p14="http://schemas.microsoft.com/office/powerpoint/2010/main" val="244845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F7DC-67BF-4F35-8B90-DA7A2C682172}"/>
              </a:ext>
            </a:extLst>
          </p:cNvPr>
          <p:cNvSpPr txBox="1">
            <a:spLocks/>
          </p:cNvSpPr>
          <p:nvPr/>
        </p:nvSpPr>
        <p:spPr>
          <a:xfrm>
            <a:off x="399683" y="3204352"/>
            <a:ext cx="8344633" cy="11950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sng" strike="noStrike" kern="1200" cap="none" spc="0" normalizeH="0" baseline="0" noProof="0" dirty="0">
                <a:ln>
                  <a:noFill/>
                </a:ln>
                <a:solidFill>
                  <a:prstClr val="white"/>
                </a:solidFill>
                <a:effectLst/>
                <a:uLnTx/>
                <a:uFillTx/>
                <a:latin typeface="Calibri Light" panose="020F0302020204030204"/>
                <a:ea typeface="+mj-ea"/>
                <a:cs typeface="+mj-cs"/>
              </a:rPr>
              <a:t>DXS – </a:t>
            </a:r>
            <a:r>
              <a:rPr lang="en-GB" sz="3600" u="sng" dirty="0">
                <a:solidFill>
                  <a:prstClr val="white"/>
                </a:solidFill>
                <a:latin typeface="Calibri Light" panose="020F0302020204030204"/>
              </a:rPr>
              <a:t>Recent Version Highlights</a:t>
            </a:r>
            <a:endParaRPr kumimoji="0" lang="en-GB" sz="3600" b="0" i="0" u="sng"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525104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F7DC-67BF-4F35-8B90-DA7A2C682172}"/>
              </a:ext>
            </a:extLst>
          </p:cNvPr>
          <p:cNvSpPr txBox="1">
            <a:spLocks/>
          </p:cNvSpPr>
          <p:nvPr/>
        </p:nvSpPr>
        <p:spPr>
          <a:xfrm>
            <a:off x="399683" y="3204352"/>
            <a:ext cx="8344633" cy="11950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sng" strike="noStrike" kern="1200" cap="none" spc="0" normalizeH="0" baseline="0" noProof="0" dirty="0">
                <a:ln>
                  <a:noFill/>
                </a:ln>
                <a:solidFill>
                  <a:prstClr val="white"/>
                </a:solidFill>
                <a:effectLst/>
                <a:uLnTx/>
                <a:uFillTx/>
                <a:latin typeface="Calibri Light" panose="020F0302020204030204"/>
                <a:ea typeface="+mj-ea"/>
                <a:cs typeface="+mj-cs"/>
              </a:rPr>
              <a:t>DXS Point of Care – AIOS Development</a:t>
            </a:r>
          </a:p>
        </p:txBody>
      </p:sp>
    </p:spTree>
    <p:extLst>
      <p:ext uri="{BB962C8B-B14F-4D97-AF65-F5344CB8AC3E}">
        <p14:creationId xmlns:p14="http://schemas.microsoft.com/office/powerpoint/2010/main" val="420436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F7DC-67BF-4F35-8B90-DA7A2C682172}"/>
              </a:ext>
            </a:extLst>
          </p:cNvPr>
          <p:cNvSpPr txBox="1">
            <a:spLocks/>
          </p:cNvSpPr>
          <p:nvPr/>
        </p:nvSpPr>
        <p:spPr>
          <a:xfrm>
            <a:off x="-2964954" y="1189121"/>
            <a:ext cx="8344633" cy="11950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sng" strike="noStrike" kern="1200" cap="none" spc="0" normalizeH="0" baseline="0" noProof="0" dirty="0">
                <a:ln>
                  <a:noFill/>
                </a:ln>
                <a:solidFill>
                  <a:prstClr val="white"/>
                </a:solidFill>
                <a:effectLst/>
                <a:uLnTx/>
                <a:uFillTx/>
                <a:latin typeface="Calibri Light" panose="020F0302020204030204"/>
                <a:ea typeface="+mj-ea"/>
                <a:cs typeface="+mj-cs"/>
              </a:rPr>
              <a:t>AIOS</a:t>
            </a:r>
          </a:p>
        </p:txBody>
      </p:sp>
      <p:sp>
        <p:nvSpPr>
          <p:cNvPr id="5" name="TextBox 4">
            <a:extLst>
              <a:ext uri="{FF2B5EF4-FFF2-40B4-BE49-F238E27FC236}">
                <a16:creationId xmlns:a16="http://schemas.microsoft.com/office/drawing/2014/main" id="{B11A976F-E1F7-4C19-8120-13E577602122}"/>
              </a:ext>
            </a:extLst>
          </p:cNvPr>
          <p:cNvSpPr txBox="1"/>
          <p:nvPr/>
        </p:nvSpPr>
        <p:spPr>
          <a:xfrm>
            <a:off x="1917577" y="1179757"/>
            <a:ext cx="6711519"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AIOS is a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Helvetica" panose="020B0604020202020204" pitchFamily="34" charset="0"/>
              </a:rPr>
              <a:t>system agnostic, clinical decision support technology platform that delivers bespoke services and/or ‘modules’; supporting the optimisation of patient treatment outcomes across the health and social care landscape.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image">
            <a:extLst>
              <a:ext uri="{FF2B5EF4-FFF2-40B4-BE49-F238E27FC236}">
                <a16:creationId xmlns:a16="http://schemas.microsoft.com/office/drawing/2014/main" id="{F66B993B-44BA-C3C9-E4A0-714507D57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107" y="2788510"/>
            <a:ext cx="7355785" cy="386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154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F7DC-67BF-4F35-8B90-DA7A2C682172}"/>
              </a:ext>
            </a:extLst>
          </p:cNvPr>
          <p:cNvSpPr txBox="1">
            <a:spLocks/>
          </p:cNvSpPr>
          <p:nvPr/>
        </p:nvSpPr>
        <p:spPr>
          <a:xfrm>
            <a:off x="-2969204" y="1108298"/>
            <a:ext cx="8344633" cy="11950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sng" strike="noStrike" kern="1200" cap="none" spc="0" normalizeH="0" baseline="0" noProof="0" dirty="0">
                <a:ln>
                  <a:noFill/>
                </a:ln>
                <a:solidFill>
                  <a:prstClr val="white"/>
                </a:solidFill>
                <a:effectLst/>
                <a:uLnTx/>
                <a:uFillTx/>
                <a:latin typeface="Calibri Light" panose="020F0302020204030204"/>
                <a:ea typeface="+mj-ea"/>
                <a:cs typeface="+mj-cs"/>
              </a:rPr>
              <a:t>AIOS</a:t>
            </a:r>
          </a:p>
        </p:txBody>
      </p:sp>
      <p:sp>
        <p:nvSpPr>
          <p:cNvPr id="7" name="TextBox 6">
            <a:extLst>
              <a:ext uri="{FF2B5EF4-FFF2-40B4-BE49-F238E27FC236}">
                <a16:creationId xmlns:a16="http://schemas.microsoft.com/office/drawing/2014/main" id="{225295F6-FA98-4900-BCBA-81138D64ED91}"/>
              </a:ext>
            </a:extLst>
          </p:cNvPr>
          <p:cNvSpPr txBox="1"/>
          <p:nvPr/>
        </p:nvSpPr>
        <p:spPr>
          <a:xfrm>
            <a:off x="2157274" y="918322"/>
            <a:ext cx="6258757"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Helvetica" panose="020B0604020202020204" pitchFamily="34" charset="0"/>
              </a:rPr>
              <a:t>- As an Open API Platform, </a:t>
            </a:r>
            <a:r>
              <a:rPr kumimoji="0" lang="en-GB" sz="1400" b="0" i="0" u="none" strike="noStrike" kern="1200" cap="none" spc="0" normalizeH="0" baseline="0" noProof="0" dirty="0" err="1">
                <a:ln>
                  <a:noFill/>
                </a:ln>
                <a:solidFill>
                  <a:prstClr val="white"/>
                </a:solidFill>
                <a:effectLst/>
                <a:uLnTx/>
                <a:uFillTx/>
                <a:latin typeface="Calibri" panose="020F0502020204030204"/>
                <a:ea typeface="+mn-ea"/>
                <a:cs typeface="Helvetica" panose="020B0604020202020204" pitchFamily="34" charset="0"/>
              </a:rPr>
              <a:t>Aios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Helvetica" panose="020B0604020202020204" pitchFamily="34" charset="0"/>
              </a:rPr>
              <a:t> will allow external organisations to easily integrate and leverage existing </a:t>
            </a:r>
            <a:r>
              <a:rPr kumimoji="0" lang="en-GB" sz="1400" b="0" i="0" u="none" strike="noStrike" kern="1200" cap="none" spc="0" normalizeH="0" baseline="0" noProof="0" dirty="0" err="1">
                <a:ln>
                  <a:noFill/>
                </a:ln>
                <a:solidFill>
                  <a:prstClr val="white"/>
                </a:solidFill>
                <a:effectLst/>
                <a:uLnTx/>
                <a:uFillTx/>
                <a:latin typeface="Calibri" panose="020F0502020204030204"/>
                <a:ea typeface="+mn-ea"/>
                <a:cs typeface="Helvetica" panose="020B0604020202020204" pitchFamily="34" charset="0"/>
              </a:rPr>
              <a:t>Aios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Helvetica" panose="020B0604020202020204" pitchFamily="34" charset="0"/>
              </a:rPr>
              <a:t> services and/or ‘modules’.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Helvetica" panose="020B0604020202020204" pitchFamily="34" charset="0"/>
              </a:rPr>
              <a:t>- Data Analytics and Reporting are integral, supporting continuous improvement of service delivery e.g. Pathways Optimisation and Population Health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Helvetica" panose="020B0604020202020204" pitchFamily="34" charset="0"/>
              </a:rPr>
              <a:t>- Aios SMART Pathways will introduce widely known benefits of artificial intelligence (AI) directly into the clinical consultation.</a:t>
            </a:r>
          </a:p>
        </p:txBody>
      </p:sp>
      <p:pic>
        <p:nvPicPr>
          <p:cNvPr id="2050" name="Picture 2" descr="image">
            <a:extLst>
              <a:ext uri="{FF2B5EF4-FFF2-40B4-BE49-F238E27FC236}">
                <a16:creationId xmlns:a16="http://schemas.microsoft.com/office/drawing/2014/main" id="{9D2EC65F-0AAC-271E-23C1-623F2C4D0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82" y="2429370"/>
            <a:ext cx="8096435" cy="425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751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DEF1-CBB9-4094-AF2E-3F5EEFC10D1C}"/>
              </a:ext>
            </a:extLst>
          </p:cNvPr>
          <p:cNvSpPr txBox="1">
            <a:spLocks/>
          </p:cNvSpPr>
          <p:nvPr/>
        </p:nvSpPr>
        <p:spPr>
          <a:xfrm>
            <a:off x="799367" y="2548129"/>
            <a:ext cx="7545266" cy="5883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600" b="1" i="0" u="sng" strike="noStrike" kern="1200" cap="none" spc="0" normalizeH="0" baseline="0" noProof="0" dirty="0">
                <a:ln>
                  <a:noFill/>
                </a:ln>
                <a:solidFill>
                  <a:prstClr val="white"/>
                </a:solidFill>
                <a:effectLst/>
                <a:uLnTx/>
                <a:uFillTx/>
                <a:latin typeface="Calibri Light" panose="020F0302020204030204"/>
                <a:ea typeface="+mj-ea"/>
                <a:cs typeface="+mj-cs"/>
              </a:rPr>
              <a:t>Any Questions?</a:t>
            </a:r>
          </a:p>
        </p:txBody>
      </p:sp>
    </p:spTree>
    <p:extLst>
      <p:ext uri="{BB962C8B-B14F-4D97-AF65-F5344CB8AC3E}">
        <p14:creationId xmlns:p14="http://schemas.microsoft.com/office/powerpoint/2010/main" val="10179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DEF1-CBB9-4094-AF2E-3F5EEFC10D1C}"/>
              </a:ext>
            </a:extLst>
          </p:cNvPr>
          <p:cNvSpPr txBox="1">
            <a:spLocks/>
          </p:cNvSpPr>
          <p:nvPr/>
        </p:nvSpPr>
        <p:spPr>
          <a:xfrm>
            <a:off x="-1998423" y="976905"/>
            <a:ext cx="7545266" cy="5883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u="sng" dirty="0">
                <a:solidFill>
                  <a:schemeClr val="bg1"/>
                </a:solidFill>
              </a:rPr>
              <a:t>DXS – Live Chat</a:t>
            </a:r>
          </a:p>
        </p:txBody>
      </p:sp>
      <p:sp>
        <p:nvSpPr>
          <p:cNvPr id="3" name="TextBox 2">
            <a:extLst>
              <a:ext uri="{FF2B5EF4-FFF2-40B4-BE49-F238E27FC236}">
                <a16:creationId xmlns:a16="http://schemas.microsoft.com/office/drawing/2014/main" id="{973AFCC8-72C9-5FDD-7753-4855899D90E8}"/>
              </a:ext>
            </a:extLst>
          </p:cNvPr>
          <p:cNvSpPr txBox="1"/>
          <p:nvPr/>
        </p:nvSpPr>
        <p:spPr>
          <a:xfrm>
            <a:off x="464024" y="1565257"/>
            <a:ext cx="3630304" cy="4909036"/>
          </a:xfrm>
          <a:prstGeom prst="rect">
            <a:avLst/>
          </a:prstGeom>
          <a:noFill/>
        </p:spPr>
        <p:txBody>
          <a:bodyPr wrap="square" rtlCol="0">
            <a:spAutoFit/>
          </a:bodyPr>
          <a:lstStyle/>
          <a:p>
            <a:pPr marL="0" marR="0" algn="l">
              <a:lnSpc>
                <a:spcPct val="150000"/>
              </a:lnSpc>
              <a:spcBef>
                <a:spcPts val="0"/>
              </a:spcBef>
              <a:spcAft>
                <a:spcPts val="0"/>
              </a:spcAft>
            </a:pPr>
            <a:r>
              <a:rPr lang="en-GB" b="0" i="0" dirty="0">
                <a:solidFill>
                  <a:schemeClr val="bg1"/>
                </a:solidFill>
                <a:effectLst/>
              </a:rPr>
              <a:t>A Live Chat feature has been added for improved access to our Service Desk. This functionality is being trialled in selected areas. Communication will be sent to practice managers detailing roll-out plans. </a:t>
            </a:r>
          </a:p>
          <a:p>
            <a:pPr marL="0" marR="0" algn="l">
              <a:lnSpc>
                <a:spcPct val="150000"/>
              </a:lnSpc>
              <a:spcBef>
                <a:spcPts val="0"/>
              </a:spcBef>
              <a:spcAft>
                <a:spcPts val="0"/>
              </a:spcAft>
            </a:pPr>
            <a:r>
              <a:rPr lang="en-GB" b="0" i="0" dirty="0">
                <a:solidFill>
                  <a:schemeClr val="bg1"/>
                </a:solidFill>
                <a:effectLst/>
              </a:rPr>
              <a:t>The Support Chat feature can be accessed from the ‘Support Chat’ button on the Point-of-Care main toolbar</a:t>
            </a:r>
          </a:p>
          <a:p>
            <a:endParaRPr lang="en-GB" sz="1600" dirty="0">
              <a:solidFill>
                <a:schemeClr val="bg1"/>
              </a:solidFill>
            </a:endParaRPr>
          </a:p>
        </p:txBody>
      </p:sp>
      <p:pic>
        <p:nvPicPr>
          <p:cNvPr id="6" name="Picture 5">
            <a:extLst>
              <a:ext uri="{FF2B5EF4-FFF2-40B4-BE49-F238E27FC236}">
                <a16:creationId xmlns:a16="http://schemas.microsoft.com/office/drawing/2014/main" id="{441DEF29-11E6-D131-1CC2-64040499F559}"/>
              </a:ext>
            </a:extLst>
          </p:cNvPr>
          <p:cNvPicPr>
            <a:picLocks noChangeAspect="1"/>
          </p:cNvPicPr>
          <p:nvPr/>
        </p:nvPicPr>
        <p:blipFill>
          <a:blip r:embed="rId3"/>
          <a:srcRect r="44427" b="88540"/>
          <a:stretch/>
        </p:blipFill>
        <p:spPr>
          <a:xfrm>
            <a:off x="4461183" y="976905"/>
            <a:ext cx="4218793" cy="588353"/>
          </a:xfrm>
          <a:prstGeom prst="rect">
            <a:avLst/>
          </a:prstGeom>
        </p:spPr>
      </p:pic>
      <p:pic>
        <p:nvPicPr>
          <p:cNvPr id="8" name="Picture 7">
            <a:extLst>
              <a:ext uri="{FF2B5EF4-FFF2-40B4-BE49-F238E27FC236}">
                <a16:creationId xmlns:a16="http://schemas.microsoft.com/office/drawing/2014/main" id="{22433F64-46DE-106F-B1A9-E12AF9E30B0B}"/>
              </a:ext>
            </a:extLst>
          </p:cNvPr>
          <p:cNvPicPr>
            <a:picLocks noChangeAspect="1"/>
          </p:cNvPicPr>
          <p:nvPr/>
        </p:nvPicPr>
        <p:blipFill>
          <a:blip r:embed="rId4"/>
          <a:stretch>
            <a:fillRect/>
          </a:stretch>
        </p:blipFill>
        <p:spPr>
          <a:xfrm>
            <a:off x="5147039" y="1800386"/>
            <a:ext cx="2847079" cy="4785775"/>
          </a:xfrm>
          <a:prstGeom prst="rect">
            <a:avLst/>
          </a:prstGeom>
        </p:spPr>
      </p:pic>
    </p:spTree>
    <p:extLst>
      <p:ext uri="{BB962C8B-B14F-4D97-AF65-F5344CB8AC3E}">
        <p14:creationId xmlns:p14="http://schemas.microsoft.com/office/powerpoint/2010/main" val="103301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459F13-6EA6-1EB6-0AE6-0B8234283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8B584-CF94-E129-07CA-C78F89AF8399}"/>
              </a:ext>
            </a:extLst>
          </p:cNvPr>
          <p:cNvSpPr txBox="1">
            <a:spLocks/>
          </p:cNvSpPr>
          <p:nvPr/>
        </p:nvSpPr>
        <p:spPr>
          <a:xfrm>
            <a:off x="799367" y="1481872"/>
            <a:ext cx="7545266" cy="5883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u="sng" dirty="0">
                <a:solidFill>
                  <a:schemeClr val="bg1"/>
                </a:solidFill>
              </a:rPr>
              <a:t>DXS – Reasonable Adjustment Flagging</a:t>
            </a:r>
          </a:p>
        </p:txBody>
      </p:sp>
      <p:sp>
        <p:nvSpPr>
          <p:cNvPr id="3" name="TextBox 2">
            <a:extLst>
              <a:ext uri="{FF2B5EF4-FFF2-40B4-BE49-F238E27FC236}">
                <a16:creationId xmlns:a16="http://schemas.microsoft.com/office/drawing/2014/main" id="{E5E27DC4-ED6D-42FB-D9DA-02B2D516E0A7}"/>
              </a:ext>
            </a:extLst>
          </p:cNvPr>
          <p:cNvSpPr txBox="1"/>
          <p:nvPr/>
        </p:nvSpPr>
        <p:spPr>
          <a:xfrm>
            <a:off x="300251" y="2520600"/>
            <a:ext cx="8543498" cy="2542363"/>
          </a:xfrm>
          <a:prstGeom prst="rect">
            <a:avLst/>
          </a:prstGeom>
          <a:noFill/>
        </p:spPr>
        <p:txBody>
          <a:bodyPr wrap="square" rtlCol="0">
            <a:spAutoFit/>
          </a:bodyPr>
          <a:lstStyle/>
          <a:p>
            <a:pPr marL="0" marR="0" algn="l">
              <a:lnSpc>
                <a:spcPct val="150000"/>
              </a:lnSpc>
              <a:spcBef>
                <a:spcPts val="0"/>
              </a:spcBef>
              <a:spcAft>
                <a:spcPts val="0"/>
              </a:spcAft>
            </a:pPr>
            <a:r>
              <a:rPr lang="en-GB" dirty="0">
                <a:solidFill>
                  <a:schemeClr val="bg1"/>
                </a:solidFill>
              </a:rPr>
              <a:t>T</a:t>
            </a:r>
            <a:r>
              <a:rPr lang="en-GB" b="0" i="0" dirty="0">
                <a:solidFill>
                  <a:schemeClr val="bg1"/>
                </a:solidFill>
                <a:effectLst/>
              </a:rPr>
              <a:t>his new feature promotes inclusive care by ensuring a patient requiring reasonable adjustments is catered for. </a:t>
            </a:r>
          </a:p>
          <a:p>
            <a:pPr marL="0" marR="0" algn="l">
              <a:lnSpc>
                <a:spcPct val="150000"/>
              </a:lnSpc>
              <a:spcBef>
                <a:spcPts val="0"/>
              </a:spcBef>
              <a:spcAft>
                <a:spcPts val="0"/>
              </a:spcAft>
            </a:pPr>
            <a:endParaRPr lang="en-GB" dirty="0">
              <a:solidFill>
                <a:schemeClr val="bg1"/>
              </a:solidFill>
            </a:endParaRPr>
          </a:p>
          <a:p>
            <a:pPr marL="0" marR="0" algn="l">
              <a:lnSpc>
                <a:spcPct val="150000"/>
              </a:lnSpc>
              <a:spcBef>
                <a:spcPts val="0"/>
              </a:spcBef>
              <a:spcAft>
                <a:spcPts val="0"/>
              </a:spcAft>
            </a:pPr>
            <a:r>
              <a:rPr lang="en-GB" b="0" i="0" dirty="0">
                <a:solidFill>
                  <a:schemeClr val="bg1"/>
                </a:solidFill>
                <a:effectLst/>
              </a:rPr>
              <a:t>Highly visible on DXS SMART Referral forms, the feature utilises existing clinical record codes for impairments that have significant long-term effects and require adjustments to health and care access, as outlined in the standard’s core requirements. </a:t>
            </a:r>
            <a:endParaRPr lang="en-GB" sz="1600" dirty="0">
              <a:solidFill>
                <a:schemeClr val="bg1"/>
              </a:solidFill>
            </a:endParaRPr>
          </a:p>
        </p:txBody>
      </p:sp>
    </p:spTree>
    <p:extLst>
      <p:ext uri="{BB962C8B-B14F-4D97-AF65-F5344CB8AC3E}">
        <p14:creationId xmlns:p14="http://schemas.microsoft.com/office/powerpoint/2010/main" val="360829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5E5B2A-EB1E-22FA-22D7-DFA725482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4C06A-4178-8E63-A2A3-7E566EFB4964}"/>
              </a:ext>
            </a:extLst>
          </p:cNvPr>
          <p:cNvSpPr txBox="1">
            <a:spLocks/>
          </p:cNvSpPr>
          <p:nvPr/>
        </p:nvSpPr>
        <p:spPr>
          <a:xfrm>
            <a:off x="399683" y="3204352"/>
            <a:ext cx="8344633" cy="11950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sng" strike="noStrike" kern="1200" cap="none" spc="0" normalizeH="0" baseline="0" noProof="0" dirty="0">
                <a:ln>
                  <a:noFill/>
                </a:ln>
                <a:solidFill>
                  <a:prstClr val="white"/>
                </a:solidFill>
                <a:effectLst/>
                <a:uLnTx/>
                <a:uFillTx/>
                <a:latin typeface="Calibri Light" panose="020F0302020204030204"/>
                <a:ea typeface="+mj-ea"/>
                <a:cs typeface="+mj-cs"/>
              </a:rPr>
              <a:t>DXS – </a:t>
            </a:r>
            <a:r>
              <a:rPr lang="en-GB" sz="3600" u="sng" dirty="0">
                <a:solidFill>
                  <a:prstClr val="white"/>
                </a:solidFill>
                <a:latin typeface="Calibri Light" panose="020F0302020204030204"/>
              </a:rPr>
              <a:t>ERS Integration</a:t>
            </a:r>
            <a:endParaRPr kumimoji="0" lang="en-GB" sz="3600" b="0" i="0" u="sng"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556272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F7DC-67BF-4F35-8B90-DA7A2C682172}"/>
              </a:ext>
            </a:extLst>
          </p:cNvPr>
          <p:cNvSpPr txBox="1">
            <a:spLocks/>
          </p:cNvSpPr>
          <p:nvPr/>
        </p:nvSpPr>
        <p:spPr>
          <a:xfrm>
            <a:off x="-2091083" y="1180244"/>
            <a:ext cx="8344633" cy="11950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sng" strike="noStrike" kern="1200" cap="none" spc="0" normalizeH="0" baseline="0" noProof="0" dirty="0">
                <a:ln>
                  <a:noFill/>
                </a:ln>
                <a:solidFill>
                  <a:prstClr val="white"/>
                </a:solidFill>
                <a:effectLst/>
                <a:uLnTx/>
                <a:uFillTx/>
                <a:latin typeface="Calibri Light" panose="020F0302020204030204"/>
                <a:ea typeface="+mj-ea"/>
                <a:cs typeface="+mj-cs"/>
              </a:rPr>
              <a:t>Dedicated ERS Button</a:t>
            </a:r>
          </a:p>
        </p:txBody>
      </p:sp>
      <p:pic>
        <p:nvPicPr>
          <p:cNvPr id="4" name="Picture 3">
            <a:extLst>
              <a:ext uri="{FF2B5EF4-FFF2-40B4-BE49-F238E27FC236}">
                <a16:creationId xmlns:a16="http://schemas.microsoft.com/office/drawing/2014/main" id="{5D5B2605-A9F9-44CA-A712-280C530A0540}"/>
              </a:ext>
            </a:extLst>
          </p:cNvPr>
          <p:cNvPicPr>
            <a:picLocks noChangeAspect="1"/>
          </p:cNvPicPr>
          <p:nvPr/>
        </p:nvPicPr>
        <p:blipFill rotWithShape="1">
          <a:blip r:embed="rId3"/>
          <a:srcRect l="30688" t="48748" r="25846"/>
          <a:stretch/>
        </p:blipFill>
        <p:spPr>
          <a:xfrm>
            <a:off x="1473693" y="2433733"/>
            <a:ext cx="6196613" cy="4098010"/>
          </a:xfrm>
          <a:prstGeom prst="rect">
            <a:avLst/>
          </a:prstGeom>
        </p:spPr>
      </p:pic>
      <p:sp>
        <p:nvSpPr>
          <p:cNvPr id="5" name="TextBox 4">
            <a:extLst>
              <a:ext uri="{FF2B5EF4-FFF2-40B4-BE49-F238E27FC236}">
                <a16:creationId xmlns:a16="http://schemas.microsoft.com/office/drawing/2014/main" id="{EEFA2976-DD12-4322-9EA2-A70B9ECDAC97}"/>
              </a:ext>
            </a:extLst>
          </p:cNvPr>
          <p:cNvSpPr txBox="1"/>
          <p:nvPr/>
        </p:nvSpPr>
        <p:spPr>
          <a:xfrm>
            <a:off x="4119239" y="1180244"/>
            <a:ext cx="477618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When DXS launches the ERS functionality, it will feature a fully integrated ERS button allowing quick referral through to Secondary Care.</a:t>
            </a:r>
          </a:p>
        </p:txBody>
      </p:sp>
    </p:spTree>
    <p:extLst>
      <p:ext uri="{BB962C8B-B14F-4D97-AF65-F5344CB8AC3E}">
        <p14:creationId xmlns:p14="http://schemas.microsoft.com/office/powerpoint/2010/main" val="195877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F7DC-67BF-4F35-8B90-DA7A2C682172}"/>
              </a:ext>
            </a:extLst>
          </p:cNvPr>
          <p:cNvSpPr txBox="1">
            <a:spLocks/>
          </p:cNvSpPr>
          <p:nvPr/>
        </p:nvSpPr>
        <p:spPr>
          <a:xfrm>
            <a:off x="-2091082" y="1180244"/>
            <a:ext cx="8344633" cy="11950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sng" strike="noStrike" kern="1200" cap="none" spc="0" normalizeH="0" baseline="0" noProof="0" dirty="0">
                <a:ln>
                  <a:noFill/>
                </a:ln>
                <a:solidFill>
                  <a:prstClr val="white"/>
                </a:solidFill>
                <a:effectLst/>
                <a:uLnTx/>
                <a:uFillTx/>
                <a:latin typeface="Calibri Light" panose="020F0302020204030204"/>
                <a:ea typeface="+mj-ea"/>
                <a:cs typeface="+mj-cs"/>
              </a:rPr>
              <a:t>Dedicated ERS Button</a:t>
            </a:r>
          </a:p>
        </p:txBody>
      </p:sp>
      <p:sp>
        <p:nvSpPr>
          <p:cNvPr id="5" name="TextBox 4">
            <a:extLst>
              <a:ext uri="{FF2B5EF4-FFF2-40B4-BE49-F238E27FC236}">
                <a16:creationId xmlns:a16="http://schemas.microsoft.com/office/drawing/2014/main" id="{EEFA2976-DD12-4322-9EA2-A70B9ECDAC97}"/>
              </a:ext>
            </a:extLst>
          </p:cNvPr>
          <p:cNvSpPr txBox="1"/>
          <p:nvPr/>
        </p:nvSpPr>
        <p:spPr>
          <a:xfrm>
            <a:off x="4119239" y="1180244"/>
            <a:ext cx="4776186"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Clicking the ERS button will enable the ERS search functionality to search through the form itself and pull through the necessary information for the ERS referral, if this functionality is tagged/required for the form.</a:t>
            </a:r>
          </a:p>
        </p:txBody>
      </p:sp>
      <p:pic>
        <p:nvPicPr>
          <p:cNvPr id="6" name="Picture 5">
            <a:extLst>
              <a:ext uri="{FF2B5EF4-FFF2-40B4-BE49-F238E27FC236}">
                <a16:creationId xmlns:a16="http://schemas.microsoft.com/office/drawing/2014/main" id="{2010E544-6018-4DBC-95D8-4738042A2AD7}"/>
              </a:ext>
            </a:extLst>
          </p:cNvPr>
          <p:cNvPicPr>
            <a:picLocks noChangeAspect="1"/>
          </p:cNvPicPr>
          <p:nvPr/>
        </p:nvPicPr>
        <p:blipFill rotWithShape="1">
          <a:blip r:embed="rId3"/>
          <a:srcRect l="29805" t="39078" r="25729" b="14142"/>
          <a:stretch/>
        </p:blipFill>
        <p:spPr>
          <a:xfrm>
            <a:off x="1256190" y="2792228"/>
            <a:ext cx="6631619" cy="3924397"/>
          </a:xfrm>
          <a:prstGeom prst="rect">
            <a:avLst/>
          </a:prstGeom>
        </p:spPr>
      </p:pic>
    </p:spTree>
    <p:extLst>
      <p:ext uri="{BB962C8B-B14F-4D97-AF65-F5344CB8AC3E}">
        <p14:creationId xmlns:p14="http://schemas.microsoft.com/office/powerpoint/2010/main" val="2570861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F7DC-67BF-4F35-8B90-DA7A2C682172}"/>
              </a:ext>
            </a:extLst>
          </p:cNvPr>
          <p:cNvSpPr txBox="1">
            <a:spLocks/>
          </p:cNvSpPr>
          <p:nvPr/>
        </p:nvSpPr>
        <p:spPr>
          <a:xfrm>
            <a:off x="-2117587" y="1180244"/>
            <a:ext cx="8344633" cy="11950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sng" strike="noStrike" kern="1200" cap="none" spc="0" normalizeH="0" baseline="0" noProof="0" dirty="0">
                <a:ln>
                  <a:noFill/>
                </a:ln>
                <a:solidFill>
                  <a:prstClr val="white"/>
                </a:solidFill>
                <a:effectLst/>
                <a:uLnTx/>
                <a:uFillTx/>
                <a:latin typeface="Calibri Light" panose="020F0302020204030204"/>
                <a:ea typeface="+mj-ea"/>
                <a:cs typeface="+mj-cs"/>
              </a:rPr>
              <a:t>Dedicated ERS Button</a:t>
            </a:r>
          </a:p>
        </p:txBody>
      </p:sp>
      <p:sp>
        <p:nvSpPr>
          <p:cNvPr id="5" name="TextBox 4">
            <a:extLst>
              <a:ext uri="{FF2B5EF4-FFF2-40B4-BE49-F238E27FC236}">
                <a16:creationId xmlns:a16="http://schemas.microsoft.com/office/drawing/2014/main" id="{EEFA2976-DD12-4322-9EA2-A70B9ECDAC97}"/>
              </a:ext>
            </a:extLst>
          </p:cNvPr>
          <p:cNvSpPr txBox="1"/>
          <p:nvPr/>
        </p:nvSpPr>
        <p:spPr>
          <a:xfrm>
            <a:off x="4119239" y="1180244"/>
            <a:ext cx="477618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Following this the ERS Submission/Checklist field will appear as the final step before the form is submitted through DXS and the form is saved back to the Patient Record.</a:t>
            </a:r>
          </a:p>
        </p:txBody>
      </p:sp>
      <p:pic>
        <p:nvPicPr>
          <p:cNvPr id="4" name="Picture 3">
            <a:extLst>
              <a:ext uri="{FF2B5EF4-FFF2-40B4-BE49-F238E27FC236}">
                <a16:creationId xmlns:a16="http://schemas.microsoft.com/office/drawing/2014/main" id="{50350763-50B5-4BB1-8923-C3CDF7D7D182}"/>
              </a:ext>
            </a:extLst>
          </p:cNvPr>
          <p:cNvPicPr>
            <a:picLocks noChangeAspect="1"/>
          </p:cNvPicPr>
          <p:nvPr/>
        </p:nvPicPr>
        <p:blipFill rotWithShape="1">
          <a:blip r:embed="rId3"/>
          <a:srcRect l="29321" t="29513" r="25728" b="13970"/>
          <a:stretch/>
        </p:blipFill>
        <p:spPr>
          <a:xfrm>
            <a:off x="1709958" y="2610037"/>
            <a:ext cx="5724083" cy="4048216"/>
          </a:xfrm>
          <a:prstGeom prst="rect">
            <a:avLst/>
          </a:prstGeom>
        </p:spPr>
      </p:pic>
    </p:spTree>
    <p:extLst>
      <p:ext uri="{BB962C8B-B14F-4D97-AF65-F5344CB8AC3E}">
        <p14:creationId xmlns:p14="http://schemas.microsoft.com/office/powerpoint/2010/main" val="379214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F7DC-67BF-4F35-8B90-DA7A2C682172}"/>
              </a:ext>
            </a:extLst>
          </p:cNvPr>
          <p:cNvSpPr txBox="1">
            <a:spLocks/>
          </p:cNvSpPr>
          <p:nvPr/>
        </p:nvSpPr>
        <p:spPr>
          <a:xfrm>
            <a:off x="399683" y="2831490"/>
            <a:ext cx="8344633" cy="11950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sng" strike="noStrike" kern="1200" cap="none" spc="0" normalizeH="0" baseline="0" noProof="0" dirty="0">
                <a:ln>
                  <a:noFill/>
                </a:ln>
                <a:solidFill>
                  <a:prstClr val="white"/>
                </a:solidFill>
                <a:effectLst/>
                <a:uLnTx/>
                <a:uFillTx/>
                <a:latin typeface="Calibri Light" panose="020F0302020204030204"/>
                <a:ea typeface="+mj-ea"/>
                <a:cs typeface="+mj-cs"/>
              </a:rPr>
              <a:t>DXS – Focus Areas</a:t>
            </a:r>
          </a:p>
        </p:txBody>
      </p:sp>
    </p:spTree>
    <p:extLst>
      <p:ext uri="{BB962C8B-B14F-4D97-AF65-F5344CB8AC3E}">
        <p14:creationId xmlns:p14="http://schemas.microsoft.com/office/powerpoint/2010/main" val="19884024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0e45f9-ddcb-4a55-a017-0e64c5b64fe9" xsi:nil="true"/>
    <Policies_x0020_for_x0020_Acknowledgement xmlns="906f4b50-9439-4385-aa1d-b04a05b74af0">false</Policies_x0020_for_x0020_Acknowledgement>
    <Business_x0020_Document_x0020_Category xmlns="906f4b50-9439-4385-aa1d-b04a05b74af0" xsi:nil="true"/>
    <lcf76f155ced4ddcb4097134ff3c332f xmlns="906f4b50-9439-4385-aa1d-b04a05b74af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D0BDDED680624394F9A9EA94C6770B" ma:contentTypeVersion="21" ma:contentTypeDescription="Create a new document." ma:contentTypeScope="" ma:versionID="879816d5e234d9a9908499a8317cf286">
  <xsd:schema xmlns:xsd="http://www.w3.org/2001/XMLSchema" xmlns:xs="http://www.w3.org/2001/XMLSchema" xmlns:p="http://schemas.microsoft.com/office/2006/metadata/properties" xmlns:ns2="906f4b50-9439-4385-aa1d-b04a05b74af0" xmlns:ns3="e4f78451-638c-45ee-adad-916a7234816e" xmlns:ns4="250e45f9-ddcb-4a55-a017-0e64c5b64fe9" targetNamespace="http://schemas.microsoft.com/office/2006/metadata/properties" ma:root="true" ma:fieldsID="4af106584214c36683dfa3f9eb8e3c0f" ns2:_="" ns3:_="" ns4:_="">
    <xsd:import namespace="906f4b50-9439-4385-aa1d-b04a05b74af0"/>
    <xsd:import namespace="e4f78451-638c-45ee-adad-916a7234816e"/>
    <xsd:import namespace="250e45f9-ddcb-4a55-a017-0e64c5b64fe9"/>
    <xsd:element name="properties">
      <xsd:complexType>
        <xsd:sequence>
          <xsd:element name="documentManagement">
            <xsd:complexType>
              <xsd:all>
                <xsd:element ref="ns2:Business_x0020_Document_x0020_Category" minOccurs="0"/>
                <xsd:element ref="ns2:MediaServiceMetadata" minOccurs="0"/>
                <xsd:element ref="ns2:MediaServiceFastMetadata" minOccurs="0"/>
                <xsd:element ref="ns2:Policies_x0020_for_x0020_Acknowledgement"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6f4b50-9439-4385-aa1d-b04a05b74af0" elementFormDefault="qualified">
    <xsd:import namespace="http://schemas.microsoft.com/office/2006/documentManagement/types"/>
    <xsd:import namespace="http://schemas.microsoft.com/office/infopath/2007/PartnerControls"/>
    <xsd:element name="Business_x0020_Document_x0020_Category" ma:index="8" nillable="true" ma:displayName="Business Document Category" ma:indexed="true" ma:internalName="Business_x0020_Document_x0020_Category">
      <xsd:simpleType>
        <xsd:restriction base="dms:Choice">
          <xsd:enumeration value="Policies and Procedures"/>
          <xsd:enumeration value="Guides"/>
          <xsd:enumeration value="Forms and Templates"/>
          <xsd:enumeration value="CEPN"/>
          <xsd:enumeration value="Admin"/>
          <xsd:enumeration value="Business Structure and Legal"/>
          <xsd:enumeration value="Services/Projects"/>
          <xsd:enumeration value="CCG"/>
          <xsd:enumeration value="Clinical Governance"/>
          <xsd:enumeration value="Communications"/>
          <xsd:enumeration value="Corporate"/>
          <xsd:enumeration value="CQC"/>
          <xsd:enumeration value="IT/IG/GDPR"/>
          <xsd:enumeration value="HR"/>
          <xsd:enumeration value="Facilities"/>
          <xsd:enumeration value="Legal"/>
          <xsd:enumeration value="NHS111"/>
          <xsd:enumeration value="Operations"/>
          <xsd:enumeration value="Strategy"/>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Policies_x0020_for_x0020_Acknowledgement" ma:index="11" nillable="true" ma:displayName="Policies for Acknowledgement" ma:default="0" ma:indexed="true" ma:internalName="Policies_x0020_for_x0020_Acknowledgement">
      <xsd:simpleType>
        <xsd:restriction base="dms:Boolea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a96389a-96fe-481b-98ba-dadf302f895b"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f78451-638c-45ee-adad-916a723481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0e45f9-ddcb-4a55-a017-0e64c5b64fe9"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5DF8A28-BFD6-4B64-9933-A46401DFE2D1}" ma:internalName="TaxCatchAll" ma:showField="CatchAllData" ma:web="{7abea521-6ab5-4285-a9f1-e65c5b12b8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AF49A2-D38E-4BEB-85C9-946C8366570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59411F9-1F04-4E84-B816-DE87A285EAE5}">
  <ds:schemaRefs>
    <ds:schemaRef ds:uri="http://schemas.microsoft.com/sharepoint/v3/contenttype/forms"/>
  </ds:schemaRefs>
</ds:datastoreItem>
</file>

<file path=customXml/itemProps3.xml><?xml version="1.0" encoding="utf-8"?>
<ds:datastoreItem xmlns:ds="http://schemas.openxmlformats.org/officeDocument/2006/customXml" ds:itemID="{A797E4AE-5145-4382-8A3F-BB9C9878A844}"/>
</file>

<file path=docProps/app.xml><?xml version="1.0" encoding="utf-8"?>
<Properties xmlns="http://schemas.openxmlformats.org/officeDocument/2006/extended-properties" xmlns:vt="http://schemas.openxmlformats.org/officeDocument/2006/docPropsVTypes">
  <Template>Office Theme</Template>
  <TotalTime>0</TotalTime>
  <Words>807</Words>
  <Application>Microsoft Office PowerPoint</Application>
  <PresentationFormat>On-screen Show (4:3)</PresentationFormat>
  <Paragraphs>63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vt:lpstr>
      <vt:lpstr>Arial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Searle</dc:creator>
  <cp:lastModifiedBy>Kris Searle</cp:lastModifiedBy>
  <cp:revision>52</cp:revision>
  <dcterms:created xsi:type="dcterms:W3CDTF">2018-07-17T12:16:40Z</dcterms:created>
  <dcterms:modified xsi:type="dcterms:W3CDTF">2025-04-10T11:12:30Z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0x01010090D0BDDED680624394F9A9EA94C6770B</vt:lpwstr>
  </property>
  <property fmtid="{D5CDD505-2E9C-101B-9397-08002B2CF9AE}" pid="3" name="Order">
    <vt:r8>503600</vt:r8>
  </property>
</Properties>
</file>