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8.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2.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3.xml" ContentType="application/vnd.openxmlformats-officedocument.themeOverr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4.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5.xml" ContentType="application/vnd.openxmlformats-officedocument.themeOverr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6.xml" ContentType="application/vnd.openxmlformats-officedocument.themeOverr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7.xml" ContentType="application/vnd.openxmlformats-officedocument.themeOverr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8.xml" ContentType="application/vnd.openxmlformats-officedocument.themeOverride+xml"/>
  <Override PartName="/ppt/notesSlides/notesSlide12.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9.xml" ContentType="application/vnd.openxmlformats-officedocument.themeOverr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theme/themeOverride10.xml" ContentType="application/vnd.openxmlformats-officedocument.themeOverride+xml"/>
  <Override PartName="/ppt/notesSlides/notesSlide13.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11.xml" ContentType="application/vnd.openxmlformats-officedocument.themeOverr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12.xml" ContentType="application/vnd.openxmlformats-officedocument.themeOverr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theme/themeOverride13.xml" ContentType="application/vnd.openxmlformats-officedocument.themeOverr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14.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17.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8.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notesSlides/notesSlide23.xml" ContentType="application/vnd.openxmlformats-officedocument.presentationml.notesSlid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notesSlides/notesSlide24.xml" ContentType="application/vnd.openxmlformats-officedocument.presentationml.notesSlid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4"/>
    <p:sldMasterId id="2147483676" r:id="rId5"/>
    <p:sldMasterId id="2147483678" r:id="rId6"/>
  </p:sldMasterIdLst>
  <p:notesMasterIdLst>
    <p:notesMasterId r:id="rId34"/>
  </p:notesMasterIdLst>
  <p:sldIdLst>
    <p:sldId id="296" r:id="rId7"/>
    <p:sldId id="325" r:id="rId8"/>
    <p:sldId id="302" r:id="rId9"/>
    <p:sldId id="298" r:id="rId10"/>
    <p:sldId id="315" r:id="rId11"/>
    <p:sldId id="327" r:id="rId12"/>
    <p:sldId id="299" r:id="rId13"/>
    <p:sldId id="303" r:id="rId14"/>
    <p:sldId id="316" r:id="rId15"/>
    <p:sldId id="328" r:id="rId16"/>
    <p:sldId id="301" r:id="rId17"/>
    <p:sldId id="306" r:id="rId18"/>
    <p:sldId id="308" r:id="rId19"/>
    <p:sldId id="317" r:id="rId20"/>
    <p:sldId id="329" r:id="rId21"/>
    <p:sldId id="307" r:id="rId22"/>
    <p:sldId id="309" r:id="rId23"/>
    <p:sldId id="310" r:id="rId24"/>
    <p:sldId id="321" r:id="rId25"/>
    <p:sldId id="322" r:id="rId26"/>
    <p:sldId id="330" r:id="rId27"/>
    <p:sldId id="312" r:id="rId28"/>
    <p:sldId id="313" r:id="rId29"/>
    <p:sldId id="314" r:id="rId30"/>
    <p:sldId id="323" r:id="rId31"/>
    <p:sldId id="331" r:id="rId32"/>
    <p:sldId id="334" r:id="rId3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E39"/>
    <a:srgbClr val="8AB833"/>
    <a:srgbClr val="015A47"/>
    <a:srgbClr val="03DDAE"/>
    <a:srgbClr val="007300"/>
    <a:srgbClr val="00CC00"/>
    <a:srgbClr val="003700"/>
    <a:srgbClr val="44FF44"/>
    <a:srgbClr val="4AB5C4"/>
    <a:srgbClr val="0989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9C92BB-E205-45B2-A01A-FF5C19915214}" v="9" dt="2023-12-05T10:54:08.013"/>
    <p1510:client id="{3F6AC521-3299-CB30-7393-1701FBD2215A}" v="49" dt="2023-12-06T11:11:03.803"/>
    <p1510:client id="{F2609305-F638-E0E2-053E-45EBC4531A19}" v="11" dt="2023-12-06T11:02:43.727"/>
    <p1510:client id="{F27C276B-B8BB-D030-E495-A34049DCABBF}" v="3" dt="2023-12-06T10:58:58.559"/>
  </p1510:revLst>
</p1510:revInfo>
</file>

<file path=ppt/tableStyles.xml><?xml version="1.0" encoding="utf-8"?>
<a:tblStyleLst xmlns:a="http://schemas.openxmlformats.org/drawingml/2006/main" def="{BCF795C9-57FA-4257-A1E1-EAC204AB97AC}">
  <a:tblStyle styleId="{BCF795C9-57FA-4257-A1E1-EAC204AB97A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4" d="100"/>
          <a:sy n="134" d="100"/>
        </p:scale>
        <p:origin x="9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Merritt" userId="S::lucy.merritt@greenwich-health.com::7cec5202-359c-4d55-944c-95ed23bd0862" providerId="AD" clId="Web-{3F6AC521-3299-CB30-7393-1701FBD2215A}"/>
    <pc:docChg chg="delSld modSld">
      <pc:chgData name="Lucy Merritt" userId="S::lucy.merritt@greenwich-health.com::7cec5202-359c-4d55-944c-95ed23bd0862" providerId="AD" clId="Web-{3F6AC521-3299-CB30-7393-1701FBD2215A}" dt="2023-12-06T11:11:02.225" v="46" actId="20577"/>
      <pc:docMkLst>
        <pc:docMk/>
      </pc:docMkLst>
      <pc:sldChg chg="del">
        <pc:chgData name="Lucy Merritt" userId="S::lucy.merritt@greenwich-health.com::7cec5202-359c-4d55-944c-95ed23bd0862" providerId="AD" clId="Web-{3F6AC521-3299-CB30-7393-1701FBD2215A}" dt="2023-12-06T11:04:36.774" v="2"/>
        <pc:sldMkLst>
          <pc:docMk/>
          <pc:sldMk cId="0" sldId="257"/>
        </pc:sldMkLst>
      </pc:sldChg>
      <pc:sldChg chg="modSp">
        <pc:chgData name="Lucy Merritt" userId="S::lucy.merritt@greenwich-health.com::7cec5202-359c-4d55-944c-95ed23bd0862" providerId="AD" clId="Web-{3F6AC521-3299-CB30-7393-1701FBD2215A}" dt="2023-12-06T11:06:51.763" v="40" actId="1076"/>
        <pc:sldMkLst>
          <pc:docMk/>
          <pc:sldMk cId="0" sldId="296"/>
        </pc:sldMkLst>
        <pc:spChg chg="mod">
          <ac:chgData name="Lucy Merritt" userId="S::lucy.merritt@greenwich-health.com::7cec5202-359c-4d55-944c-95ed23bd0862" providerId="AD" clId="Web-{3F6AC521-3299-CB30-7393-1701FBD2215A}" dt="2023-12-06T11:06:51.763" v="40" actId="1076"/>
          <ac:spMkLst>
            <pc:docMk/>
            <pc:sldMk cId="0" sldId="296"/>
            <ac:spMk id="60" creationId="{00000000-0000-0000-0000-000000000000}"/>
          </ac:spMkLst>
        </pc:spChg>
      </pc:sldChg>
      <pc:sldChg chg="del">
        <pc:chgData name="Lucy Merritt" userId="S::lucy.merritt@greenwich-health.com::7cec5202-359c-4d55-944c-95ed23bd0862" providerId="AD" clId="Web-{3F6AC521-3299-CB30-7393-1701FBD2215A}" dt="2023-12-06T11:04:36.759" v="1"/>
        <pc:sldMkLst>
          <pc:docMk/>
          <pc:sldMk cId="3656538133" sldId="297"/>
        </pc:sldMkLst>
      </pc:sldChg>
      <pc:sldChg chg="del">
        <pc:chgData name="Lucy Merritt" userId="S::lucy.merritt@greenwich-health.com::7cec5202-359c-4d55-944c-95ed23bd0862" providerId="AD" clId="Web-{3F6AC521-3299-CB30-7393-1701FBD2215A}" dt="2023-12-06T11:05:58.855" v="33"/>
        <pc:sldMkLst>
          <pc:docMk/>
          <pc:sldMk cId="2325821797" sldId="300"/>
        </pc:sldMkLst>
      </pc:sldChg>
      <pc:sldChg chg="modSp">
        <pc:chgData name="Lucy Merritt" userId="S::lucy.merritt@greenwich-health.com::7cec5202-359c-4d55-944c-95ed23bd0862" providerId="AD" clId="Web-{3F6AC521-3299-CB30-7393-1701FBD2215A}" dt="2023-12-06T11:05:26.885" v="29" actId="1076"/>
        <pc:sldMkLst>
          <pc:docMk/>
          <pc:sldMk cId="3133240694" sldId="301"/>
        </pc:sldMkLst>
        <pc:spChg chg="mod">
          <ac:chgData name="Lucy Merritt" userId="S::lucy.merritt@greenwich-health.com::7cec5202-359c-4d55-944c-95ed23bd0862" providerId="AD" clId="Web-{3F6AC521-3299-CB30-7393-1701FBD2215A}" dt="2023-12-06T11:05:18.651" v="26" actId="14100"/>
          <ac:spMkLst>
            <pc:docMk/>
            <pc:sldMk cId="3133240694" sldId="301"/>
            <ac:spMk id="130" creationId="{00000000-0000-0000-0000-000000000000}"/>
          </ac:spMkLst>
        </pc:spChg>
        <pc:graphicFrameChg chg="mod">
          <ac:chgData name="Lucy Merritt" userId="S::lucy.merritt@greenwich-health.com::7cec5202-359c-4d55-944c-95ed23bd0862" providerId="AD" clId="Web-{3F6AC521-3299-CB30-7393-1701FBD2215A}" dt="2023-12-06T11:05:21.463" v="27" actId="1076"/>
          <ac:graphicFrameMkLst>
            <pc:docMk/>
            <pc:sldMk cId="3133240694" sldId="301"/>
            <ac:graphicFrameMk id="5" creationId="{2D7D0045-4882-9F6E-A762-ABC86866A253}"/>
          </ac:graphicFrameMkLst>
        </pc:graphicFrameChg>
        <pc:graphicFrameChg chg="mod">
          <ac:chgData name="Lucy Merritt" userId="S::lucy.merritt@greenwich-health.com::7cec5202-359c-4d55-944c-95ed23bd0862" providerId="AD" clId="Web-{3F6AC521-3299-CB30-7393-1701FBD2215A}" dt="2023-12-06T11:05:26.885" v="29" actId="1076"/>
          <ac:graphicFrameMkLst>
            <pc:docMk/>
            <pc:sldMk cId="3133240694" sldId="301"/>
            <ac:graphicFrameMk id="8" creationId="{061F8A41-3EB3-E0B9-77B3-57F9BC3523D7}"/>
          </ac:graphicFrameMkLst>
        </pc:graphicFrameChg>
      </pc:sldChg>
      <pc:sldChg chg="del">
        <pc:chgData name="Lucy Merritt" userId="S::lucy.merritt@greenwich-health.com::7cec5202-359c-4d55-944c-95ed23bd0862" providerId="AD" clId="Web-{3F6AC521-3299-CB30-7393-1701FBD2215A}" dt="2023-12-06T11:05:58.840" v="32"/>
        <pc:sldMkLst>
          <pc:docMk/>
          <pc:sldMk cId="368819980" sldId="304"/>
        </pc:sldMkLst>
      </pc:sldChg>
      <pc:sldChg chg="del">
        <pc:chgData name="Lucy Merritt" userId="S::lucy.merritt@greenwich-health.com::7cec5202-359c-4d55-944c-95ed23bd0862" providerId="AD" clId="Web-{3F6AC521-3299-CB30-7393-1701FBD2215A}" dt="2023-12-06T11:05:58.824" v="31"/>
        <pc:sldMkLst>
          <pc:docMk/>
          <pc:sldMk cId="2850652502" sldId="305"/>
        </pc:sldMkLst>
      </pc:sldChg>
      <pc:sldChg chg="modSp">
        <pc:chgData name="Lucy Merritt" userId="S::lucy.merritt@greenwich-health.com::7cec5202-359c-4d55-944c-95ed23bd0862" providerId="AD" clId="Web-{3F6AC521-3299-CB30-7393-1701FBD2215A}" dt="2023-12-06T11:10:46.506" v="42" actId="20577"/>
        <pc:sldMkLst>
          <pc:docMk/>
          <pc:sldMk cId="836716987" sldId="310"/>
        </pc:sldMkLst>
        <pc:spChg chg="mod">
          <ac:chgData name="Lucy Merritt" userId="S::lucy.merritt@greenwich-health.com::7cec5202-359c-4d55-944c-95ed23bd0862" providerId="AD" clId="Web-{3F6AC521-3299-CB30-7393-1701FBD2215A}" dt="2023-12-06T11:10:46.506" v="42" actId="20577"/>
          <ac:spMkLst>
            <pc:docMk/>
            <pc:sldMk cId="836716987" sldId="310"/>
            <ac:spMk id="130" creationId="{00000000-0000-0000-0000-000000000000}"/>
          </ac:spMkLst>
        </pc:spChg>
      </pc:sldChg>
      <pc:sldChg chg="del">
        <pc:chgData name="Lucy Merritt" userId="S::lucy.merritt@greenwich-health.com::7cec5202-359c-4d55-944c-95ed23bd0862" providerId="AD" clId="Web-{3F6AC521-3299-CB30-7393-1701FBD2215A}" dt="2023-12-06T11:06:06.168" v="36"/>
        <pc:sldMkLst>
          <pc:docMk/>
          <pc:sldMk cId="2610783100" sldId="311"/>
        </pc:sldMkLst>
      </pc:sldChg>
      <pc:sldChg chg="del">
        <pc:chgData name="Lucy Merritt" userId="S::lucy.merritt@greenwich-health.com::7cec5202-359c-4d55-944c-95ed23bd0862" providerId="AD" clId="Web-{3F6AC521-3299-CB30-7393-1701FBD2215A}" dt="2023-12-06T11:05:58.824" v="30"/>
        <pc:sldMkLst>
          <pc:docMk/>
          <pc:sldMk cId="3034257971" sldId="318"/>
        </pc:sldMkLst>
      </pc:sldChg>
      <pc:sldChg chg="del">
        <pc:chgData name="Lucy Merritt" userId="S::lucy.merritt@greenwich-health.com::7cec5202-359c-4d55-944c-95ed23bd0862" providerId="AD" clId="Web-{3F6AC521-3299-CB30-7393-1701FBD2215A}" dt="2023-12-06T11:06:06.152" v="34"/>
        <pc:sldMkLst>
          <pc:docMk/>
          <pc:sldMk cId="1906809407" sldId="319"/>
        </pc:sldMkLst>
      </pc:sldChg>
      <pc:sldChg chg="del">
        <pc:chgData name="Lucy Merritt" userId="S::lucy.merritt@greenwich-health.com::7cec5202-359c-4d55-944c-95ed23bd0862" providerId="AD" clId="Web-{3F6AC521-3299-CB30-7393-1701FBD2215A}" dt="2023-12-06T11:06:12.621" v="39"/>
        <pc:sldMkLst>
          <pc:docMk/>
          <pc:sldMk cId="871762676" sldId="320"/>
        </pc:sldMkLst>
      </pc:sldChg>
      <pc:sldChg chg="modSp">
        <pc:chgData name="Lucy Merritt" userId="S::lucy.merritt@greenwich-health.com::7cec5202-359c-4d55-944c-95ed23bd0862" providerId="AD" clId="Web-{3F6AC521-3299-CB30-7393-1701FBD2215A}" dt="2023-12-06T11:10:58.350" v="45" actId="20577"/>
        <pc:sldMkLst>
          <pc:docMk/>
          <pc:sldMk cId="4170992707" sldId="321"/>
        </pc:sldMkLst>
        <pc:spChg chg="mod">
          <ac:chgData name="Lucy Merritt" userId="S::lucy.merritt@greenwich-health.com::7cec5202-359c-4d55-944c-95ed23bd0862" providerId="AD" clId="Web-{3F6AC521-3299-CB30-7393-1701FBD2215A}" dt="2023-12-06T11:10:58.350" v="45" actId="20577"/>
          <ac:spMkLst>
            <pc:docMk/>
            <pc:sldMk cId="4170992707" sldId="321"/>
            <ac:spMk id="130" creationId="{00000000-0000-0000-0000-000000000000}"/>
          </ac:spMkLst>
        </pc:spChg>
      </pc:sldChg>
      <pc:sldChg chg="modSp">
        <pc:chgData name="Lucy Merritt" userId="S::lucy.merritt@greenwich-health.com::7cec5202-359c-4d55-944c-95ed23bd0862" providerId="AD" clId="Web-{3F6AC521-3299-CB30-7393-1701FBD2215A}" dt="2023-12-06T11:11:02.225" v="46" actId="20577"/>
        <pc:sldMkLst>
          <pc:docMk/>
          <pc:sldMk cId="2843512882" sldId="322"/>
        </pc:sldMkLst>
        <pc:spChg chg="mod">
          <ac:chgData name="Lucy Merritt" userId="S::lucy.merritt@greenwich-health.com::7cec5202-359c-4d55-944c-95ed23bd0862" providerId="AD" clId="Web-{3F6AC521-3299-CB30-7393-1701FBD2215A}" dt="2023-12-06T11:11:02.225" v="46" actId="20577"/>
          <ac:spMkLst>
            <pc:docMk/>
            <pc:sldMk cId="2843512882" sldId="322"/>
            <ac:spMk id="130" creationId="{00000000-0000-0000-0000-000000000000}"/>
          </ac:spMkLst>
        </pc:spChg>
      </pc:sldChg>
      <pc:sldChg chg="del">
        <pc:chgData name="Lucy Merritt" userId="S::lucy.merritt@greenwich-health.com::7cec5202-359c-4d55-944c-95ed23bd0862" providerId="AD" clId="Web-{3F6AC521-3299-CB30-7393-1701FBD2215A}" dt="2023-12-06T11:06:06.152" v="35"/>
        <pc:sldMkLst>
          <pc:docMk/>
          <pc:sldMk cId="3304964589" sldId="324"/>
        </pc:sldMkLst>
      </pc:sldChg>
      <pc:sldChg chg="del">
        <pc:chgData name="Lucy Merritt" userId="S::lucy.merritt@greenwich-health.com::7cec5202-359c-4d55-944c-95ed23bd0862" providerId="AD" clId="Web-{3F6AC521-3299-CB30-7393-1701FBD2215A}" dt="2023-12-06T11:04:36.759" v="0"/>
        <pc:sldMkLst>
          <pc:docMk/>
          <pc:sldMk cId="4214618733" sldId="326"/>
        </pc:sldMkLst>
      </pc:sldChg>
      <pc:sldChg chg="del">
        <pc:chgData name="Lucy Merritt" userId="S::lucy.merritt@greenwich-health.com::7cec5202-359c-4d55-944c-95ed23bd0862" providerId="AD" clId="Web-{3F6AC521-3299-CB30-7393-1701FBD2215A}" dt="2023-12-06T11:06:06.168" v="37"/>
        <pc:sldMkLst>
          <pc:docMk/>
          <pc:sldMk cId="1674735475" sldId="332"/>
        </pc:sldMkLst>
      </pc:sldChg>
      <pc:sldChg chg="del">
        <pc:chgData name="Lucy Merritt" userId="S::lucy.merritt@greenwich-health.com::7cec5202-359c-4d55-944c-95ed23bd0862" providerId="AD" clId="Web-{3F6AC521-3299-CB30-7393-1701FBD2215A}" dt="2023-12-06T11:06:12.621" v="38"/>
        <pc:sldMkLst>
          <pc:docMk/>
          <pc:sldMk cId="1696307336" sldId="33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6.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https://greenwichhealth.sharepoint.com/dc/Shared%20Documents/Clinical%20Governance/360%20Survey/360%20Survey/360%20Survey%202022/Analytics/360SurveyAnalysis.xlsx" TargetMode="External"/></Relationships>
</file>

<file path=ppt/charts/_rels/chart28.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4.xml"/><Relationship Id="rId1" Type="http://schemas.microsoft.com/office/2011/relationships/chartStyle" Target="style44.xml"/></Relationships>
</file>

<file path=ppt/charts/_rels/chart45.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5.xml"/><Relationship Id="rId1" Type="http://schemas.microsoft.com/office/2011/relationships/chartStyle" Target="style45.xml"/></Relationships>
</file>

<file path=ppt/charts/_rels/chart46.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6.xml"/><Relationship Id="rId1" Type="http://schemas.microsoft.com/office/2011/relationships/chartStyle" Target="style46.xml"/></Relationships>
</file>

<file path=ppt/charts/_rels/chart47.xml.rels><?xml version="1.0" encoding="UTF-8" standalone="yes"?>
<Relationships xmlns="http://schemas.openxmlformats.org/package/2006/relationships"><Relationship Id="rId3" Type="http://schemas.openxmlformats.org/officeDocument/2006/relationships/oleObject" Target="https://greenwichhealth.sharepoint.com/dc/Shared%20Documents/Clinical%20Governance/360%20Survey/360%20Survey/360%20Survey%202022/Analytics/360SurveyAnalysis.xlsx" TargetMode="External"/><Relationship Id="rId2" Type="http://schemas.microsoft.com/office/2011/relationships/chartColorStyle" Target="colors47.xml"/><Relationship Id="rId1" Type="http://schemas.microsoft.com/office/2011/relationships/chartStyle" Target="style47.xml"/></Relationships>
</file>

<file path=ppt/charts/_rels/chart5.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greenwichhealth-my.sharepoint.com/personal/lee_wignall_greenwich-health_com/Documents/Documents/Temp/360SurveyAnalys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Donuts!PivotTable7</c:name>
    <c:fmtId val="7"/>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r>
              <a:rPr lang="en-US"/>
              <a:t>What Age are You?</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s>
    <c:plotArea>
      <c:layout/>
      <c:doughnutChart>
        <c:varyColors val="1"/>
        <c:ser>
          <c:idx val="0"/>
          <c:order val="0"/>
          <c:tx>
            <c:strRef>
              <c:f>'Diabetes Donuts'!$B$3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6A9-40E3-A928-EE2E33BF5D1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6A9-40E3-A928-EE2E33BF5D1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6A9-40E3-A928-EE2E33BF5D1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6A9-40E3-A928-EE2E33BF5D1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6A9-40E3-A928-EE2E33BF5D17}"/>
              </c:ext>
            </c:extLst>
          </c:dPt>
          <c:dLbls>
            <c:dLbl>
              <c:idx val="0"/>
              <c:layout>
                <c:manualLayout>
                  <c:x val="-9.799382716049472E-3"/>
                  <c:y val="-0.16105072463768116"/>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A9-40E3-A928-EE2E33BF5D17}"/>
                </c:ext>
              </c:extLst>
            </c:dLbl>
            <c:dLbl>
              <c:idx val="1"/>
              <c:layout>
                <c:manualLayout>
                  <c:x val="0.18128858024691358"/>
                  <c:y val="-6.902173913043478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6A9-40E3-A928-EE2E33BF5D17}"/>
                </c:ext>
              </c:extLst>
            </c:dLbl>
            <c:dLbl>
              <c:idx val="2"/>
              <c:layout>
                <c:manualLayout>
                  <c:x val="0.12249228395061729"/>
                  <c:y val="9.969806763285024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6A9-40E3-A928-EE2E33BF5D17}"/>
                </c:ext>
              </c:extLst>
            </c:dLbl>
            <c:dLbl>
              <c:idx val="3"/>
              <c:layout>
                <c:manualLayout>
                  <c:x val="-0.18128858024691358"/>
                  <c:y val="0"/>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6A9-40E3-A928-EE2E33BF5D17}"/>
                </c:ext>
              </c:extLst>
            </c:dLbl>
            <c:dLbl>
              <c:idx val="4"/>
              <c:layout>
                <c:manualLayout>
                  <c:x val="-0.25478395061728393"/>
                  <c:y val="-7.669082125603868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6A9-40E3-A928-EE2E33BF5D17}"/>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Donuts'!$A$4:$A$9</c:f>
              <c:strCache>
                <c:ptCount val="5"/>
                <c:pt idx="0">
                  <c:v>25-34</c:v>
                </c:pt>
                <c:pt idx="1">
                  <c:v>35-44</c:v>
                </c:pt>
                <c:pt idx="2">
                  <c:v>45-54</c:v>
                </c:pt>
                <c:pt idx="3">
                  <c:v>55-64</c:v>
                </c:pt>
                <c:pt idx="4">
                  <c:v>Over 65</c:v>
                </c:pt>
              </c:strCache>
            </c:strRef>
          </c:cat>
          <c:val>
            <c:numRef>
              <c:f>'Diabetes Donuts'!$B$4:$B$9</c:f>
              <c:numCache>
                <c:formatCode>General</c:formatCode>
                <c:ptCount val="5"/>
                <c:pt idx="0">
                  <c:v>1</c:v>
                </c:pt>
                <c:pt idx="1">
                  <c:v>2</c:v>
                </c:pt>
                <c:pt idx="2">
                  <c:v>13</c:v>
                </c:pt>
                <c:pt idx="3">
                  <c:v>15</c:v>
                </c:pt>
                <c:pt idx="4">
                  <c:v>5</c:v>
                </c:pt>
              </c:numCache>
            </c:numRef>
          </c:val>
          <c:extLst>
            <c:ext xmlns:c16="http://schemas.microsoft.com/office/drawing/2014/chart" uri="{C3380CC4-5D6E-409C-BE32-E72D297353CC}">
              <c16:uniqueId val="{0000000A-56A9-40E3-A928-EE2E33BF5D17}"/>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latin typeface="Fira Sans" panose="020B0503050000020004" pitchFamily="34" charset="0"/>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[360SurveyAnalysis.xlsx]Smoking Charts!PivotTable1</c:name>
    <c:fmtId val="3"/>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US"/>
              <a:t>Which smoking cessation service did you use?</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barChart>
        <c:barDir val="bar"/>
        <c:grouping val="clustered"/>
        <c:varyColors val="0"/>
        <c:ser>
          <c:idx val="0"/>
          <c:order val="0"/>
          <c:tx>
            <c:strRef>
              <c:f>'Smoking Charts'!$B$3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3FC2-42F0-B76F-EC861DBD541B}"/>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3FC2-42F0-B76F-EC861DBD541B}"/>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3FC2-42F0-B76F-EC861DBD541B}"/>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'Smoking Charts'!$A$4:$A$7</c:f>
              <c:strCache>
                <c:ptCount val="3"/>
                <c:pt idx="0">
                  <c:v>Eltham Community Hospital</c:v>
                </c:pt>
                <c:pt idx="1">
                  <c:v>Plumstead Health Centre</c:v>
                </c:pt>
                <c:pt idx="2">
                  <c:v>Royal Arsenal Medical Centre</c:v>
                </c:pt>
              </c:strCache>
            </c:strRef>
          </c:cat>
          <c:val>
            <c:numRef>
              <c:f>'Smoking Charts'!$B$4:$B$7</c:f>
              <c:numCache>
                <c:formatCode>General</c:formatCode>
                <c:ptCount val="3"/>
                <c:pt idx="0">
                  <c:v>2</c:v>
                </c:pt>
                <c:pt idx="1">
                  <c:v>9</c:v>
                </c:pt>
                <c:pt idx="2">
                  <c:v>4</c:v>
                </c:pt>
              </c:numCache>
            </c:numRef>
          </c:val>
          <c:extLst>
            <c:ext xmlns:c16="http://schemas.microsoft.com/office/drawing/2014/chart" uri="{C3380CC4-5D6E-409C-BE32-E72D297353CC}">
              <c16:uniqueId val="{00000006-3FC2-42F0-B76F-EC861DBD541B}"/>
            </c:ext>
          </c:extLst>
        </c:ser>
        <c:dLbls>
          <c:dLblPos val="inEnd"/>
          <c:showLegendKey val="0"/>
          <c:showVal val="1"/>
          <c:showCatName val="0"/>
          <c:showSerName val="0"/>
          <c:showPercent val="0"/>
          <c:showBubbleSize val="0"/>
        </c:dLbls>
        <c:gapWidth val="100"/>
        <c:axId val="758135759"/>
        <c:axId val="758135279"/>
      </c:barChart>
      <c:valAx>
        <c:axId val="75813527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8135759"/>
        <c:crosses val="autoZero"/>
        <c:crossBetween val="between"/>
      </c:valAx>
      <c:catAx>
        <c:axId val="75813575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8135279"/>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[360SurveyAnalysis.xlsx]Smoking Charts!PivotTable2</c:name>
    <c:fmtId val="6"/>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US"/>
              <a:t>What age are you?</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s>
    <c:plotArea>
      <c:layout/>
      <c:barChart>
        <c:barDir val="bar"/>
        <c:grouping val="clustered"/>
        <c:varyColors val="0"/>
        <c:ser>
          <c:idx val="0"/>
          <c:order val="0"/>
          <c:tx>
            <c:strRef>
              <c:f>'Smoking Charts'!$E$3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AE93-4ECE-AF58-836923317447}"/>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AE93-4ECE-AF58-836923317447}"/>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AE93-4ECE-AF58-836923317447}"/>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AE93-4ECE-AF58-836923317447}"/>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AE93-4ECE-AF58-836923317447}"/>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'Smoking Charts'!$D$4:$D$9</c:f>
              <c:strCache>
                <c:ptCount val="5"/>
                <c:pt idx="0">
                  <c:v>25-34</c:v>
                </c:pt>
                <c:pt idx="1">
                  <c:v>35-44</c:v>
                </c:pt>
                <c:pt idx="2">
                  <c:v>45-54</c:v>
                </c:pt>
                <c:pt idx="3">
                  <c:v>55-64</c:v>
                </c:pt>
                <c:pt idx="4">
                  <c:v>Over 65</c:v>
                </c:pt>
              </c:strCache>
            </c:strRef>
          </c:cat>
          <c:val>
            <c:numRef>
              <c:f>'Smoking Charts'!$E$4:$E$9</c:f>
              <c:numCache>
                <c:formatCode>General</c:formatCode>
                <c:ptCount val="5"/>
                <c:pt idx="0">
                  <c:v>2</c:v>
                </c:pt>
                <c:pt idx="1">
                  <c:v>2</c:v>
                </c:pt>
                <c:pt idx="2">
                  <c:v>2</c:v>
                </c:pt>
                <c:pt idx="3">
                  <c:v>8</c:v>
                </c:pt>
                <c:pt idx="4">
                  <c:v>1</c:v>
                </c:pt>
              </c:numCache>
            </c:numRef>
          </c:val>
          <c:extLst>
            <c:ext xmlns:c16="http://schemas.microsoft.com/office/drawing/2014/chart" uri="{C3380CC4-5D6E-409C-BE32-E72D297353CC}">
              <c16:uniqueId val="{0000000A-AE93-4ECE-AF58-836923317447}"/>
            </c:ext>
          </c:extLst>
        </c:ser>
        <c:dLbls>
          <c:dLblPos val="inEnd"/>
          <c:showLegendKey val="0"/>
          <c:showVal val="1"/>
          <c:showCatName val="0"/>
          <c:showSerName val="0"/>
          <c:showPercent val="0"/>
          <c:showBubbleSize val="0"/>
        </c:dLbls>
        <c:gapWidth val="100"/>
        <c:axId val="750296223"/>
        <c:axId val="750295263"/>
      </c:barChart>
      <c:valAx>
        <c:axId val="75029526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0296223"/>
        <c:crosses val="autoZero"/>
        <c:crossBetween val="between"/>
      </c:valAx>
      <c:catAx>
        <c:axId val="75029622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0295263"/>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[360SurveyAnalysis.xlsx]Smoking Charts!PivotTable3</c:name>
    <c:fmtId val="6"/>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GB"/>
              <a:t>Gender</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barChart>
        <c:barDir val="bar"/>
        <c:grouping val="clustered"/>
        <c:varyColors val="0"/>
        <c:ser>
          <c:idx val="0"/>
          <c:order val="0"/>
          <c:tx>
            <c:strRef>
              <c:f>'Smoking Charts'!$H$3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0A7D-4A4E-804F-66A60BF92066}"/>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0A7D-4A4E-804F-66A60BF92066}"/>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'Smoking Charts'!$G$4:$G$6</c:f>
              <c:strCache>
                <c:ptCount val="2"/>
                <c:pt idx="0">
                  <c:v>F</c:v>
                </c:pt>
                <c:pt idx="1">
                  <c:v>M</c:v>
                </c:pt>
              </c:strCache>
            </c:strRef>
          </c:cat>
          <c:val>
            <c:numRef>
              <c:f>'Smoking Charts'!$H$4:$H$6</c:f>
              <c:numCache>
                <c:formatCode>General</c:formatCode>
                <c:ptCount val="2"/>
                <c:pt idx="0">
                  <c:v>7</c:v>
                </c:pt>
                <c:pt idx="1">
                  <c:v>8</c:v>
                </c:pt>
              </c:numCache>
            </c:numRef>
          </c:val>
          <c:extLst>
            <c:ext xmlns:c16="http://schemas.microsoft.com/office/drawing/2014/chart" uri="{C3380CC4-5D6E-409C-BE32-E72D297353CC}">
              <c16:uniqueId val="{00000004-0A7D-4A4E-804F-66A60BF92066}"/>
            </c:ext>
          </c:extLst>
        </c:ser>
        <c:dLbls>
          <c:dLblPos val="inEnd"/>
          <c:showLegendKey val="0"/>
          <c:showVal val="1"/>
          <c:showCatName val="0"/>
          <c:showSerName val="0"/>
          <c:showPercent val="0"/>
          <c:showBubbleSize val="0"/>
        </c:dLbls>
        <c:gapWidth val="100"/>
        <c:axId val="745902703"/>
        <c:axId val="745905103"/>
      </c:barChart>
      <c:valAx>
        <c:axId val="74590510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45902703"/>
        <c:crosses val="autoZero"/>
        <c:crossBetween val="between"/>
      </c:valAx>
      <c:catAx>
        <c:axId val="74590270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45905103"/>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[360SurveyAnalysis.xlsx]Smoking Charts!PivotTable4</c:name>
    <c:fmtId val="5"/>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US"/>
              <a:t>Ethnicity</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s>
    <c:plotArea>
      <c:layout/>
      <c:barChart>
        <c:barDir val="bar"/>
        <c:grouping val="clustered"/>
        <c:varyColors val="0"/>
        <c:ser>
          <c:idx val="0"/>
          <c:order val="0"/>
          <c:tx>
            <c:strRef>
              <c:f>'Smoking Charts'!$K$3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5ED4-44CA-9953-63C1136A8F15}"/>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5ED4-44CA-9953-63C1136A8F15}"/>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5ED4-44CA-9953-63C1136A8F15}"/>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5ED4-44CA-9953-63C1136A8F15}"/>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'Smoking Charts'!$J$4:$J$8</c:f>
              <c:strCache>
                <c:ptCount val="4"/>
                <c:pt idx="0">
                  <c:v>Asian or Asian British - Indian</c:v>
                </c:pt>
                <c:pt idx="1">
                  <c:v>Black or Black British - Caribbean</c:v>
                </c:pt>
                <c:pt idx="2">
                  <c:v>Other - anything other ethnic group</c:v>
                </c:pt>
                <c:pt idx="3">
                  <c:v>White - English, Welsh, Scottish, Northern Irish, British Irish</c:v>
                </c:pt>
              </c:strCache>
            </c:strRef>
          </c:cat>
          <c:val>
            <c:numRef>
              <c:f>'Smoking Charts'!$K$4:$K$8</c:f>
              <c:numCache>
                <c:formatCode>General</c:formatCode>
                <c:ptCount val="4"/>
                <c:pt idx="0">
                  <c:v>3</c:v>
                </c:pt>
                <c:pt idx="1">
                  <c:v>2</c:v>
                </c:pt>
                <c:pt idx="2">
                  <c:v>1</c:v>
                </c:pt>
                <c:pt idx="3">
                  <c:v>9</c:v>
                </c:pt>
              </c:numCache>
            </c:numRef>
          </c:val>
          <c:extLst>
            <c:ext xmlns:c16="http://schemas.microsoft.com/office/drawing/2014/chart" uri="{C3380CC4-5D6E-409C-BE32-E72D297353CC}">
              <c16:uniqueId val="{00000008-5ED4-44CA-9953-63C1136A8F15}"/>
            </c:ext>
          </c:extLst>
        </c:ser>
        <c:dLbls>
          <c:dLblPos val="inEnd"/>
          <c:showLegendKey val="0"/>
          <c:showVal val="1"/>
          <c:showCatName val="0"/>
          <c:showSerName val="0"/>
          <c:showPercent val="0"/>
          <c:showBubbleSize val="0"/>
        </c:dLbls>
        <c:gapWidth val="100"/>
        <c:axId val="756106767"/>
        <c:axId val="756106287"/>
      </c:barChart>
      <c:valAx>
        <c:axId val="75610628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6106767"/>
        <c:crosses val="autoZero"/>
        <c:crossBetween val="between"/>
      </c:valAx>
      <c:catAx>
        <c:axId val="75610676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756106287"/>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[360SurveyAnalysis.xlsx]Smoking Charts!PivotTable13</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Which appointment type would you prefer?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'Smoking Charts'!$AL$3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C8E-4BB9-B402-85633CE6C41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C8E-4BB9-B402-85633CE6C41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C8E-4BB9-B402-85633CE6C41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C8E-4BB9-B402-85633CE6C416}"/>
              </c:ext>
            </c:extLst>
          </c:dPt>
          <c:dLbls>
            <c:dLbl>
              <c:idx val="0"/>
              <c:layout>
                <c:manualLayout>
                  <c:x val="0.23361144950123255"/>
                  <c:y val="-9.2592592592592587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8E-4BB9-B402-85633CE6C416}"/>
                </c:ext>
              </c:extLst>
            </c:dLbl>
            <c:dLbl>
              <c:idx val="2"/>
              <c:layout>
                <c:manualLayout>
                  <c:x val="-0.23361144950123255"/>
                  <c:y val="-2.777777777777777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8E-4BB9-B402-85633CE6C41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'Smoking Charts'!$AK$4:$AK$7</c:f>
              <c:strCache>
                <c:ptCount val="3"/>
                <c:pt idx="0">
                  <c:v>One-to-one consultation</c:v>
                </c:pt>
                <c:pt idx="1">
                  <c:v>Telephone consultation</c:v>
                </c:pt>
                <c:pt idx="2">
                  <c:v>Virtual consultation (via Microsoft Teams)</c:v>
                </c:pt>
              </c:strCache>
            </c:strRef>
          </c:cat>
          <c:val>
            <c:numRef>
              <c:f>'Smoking Charts'!$AL$4:$AL$7</c:f>
              <c:numCache>
                <c:formatCode>General</c:formatCode>
                <c:ptCount val="3"/>
                <c:pt idx="0">
                  <c:v>1</c:v>
                </c:pt>
                <c:pt idx="1">
                  <c:v>13</c:v>
                </c:pt>
                <c:pt idx="2">
                  <c:v>1</c:v>
                </c:pt>
              </c:numCache>
            </c:numRef>
          </c:val>
          <c:extLst>
            <c:ext xmlns:c16="http://schemas.microsoft.com/office/drawing/2014/chart" uri="{C3380CC4-5D6E-409C-BE32-E72D297353CC}">
              <c16:uniqueId val="{00000008-0C8E-4BB9-B402-85633CE6C416}"/>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[360SurveyAnalysis.xlsx]Smoking Charts!PivotTable14</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Would you recommend?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s>
    <c:plotArea>
      <c:layout/>
      <c:doughnutChart>
        <c:varyColors val="1"/>
        <c:ser>
          <c:idx val="0"/>
          <c:order val="0"/>
          <c:tx>
            <c:strRef>
              <c:f>'Smoking Charts'!$AO$3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F02-4067-89A0-B83BF2C155F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F02-4067-89A0-B83BF2C155F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F02-4067-89A0-B83BF2C155F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F02-4067-89A0-B83BF2C155F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'Smoking Charts'!$AN$4:$AN$5</c:f>
              <c:strCache>
                <c:ptCount val="1"/>
                <c:pt idx="0">
                  <c:v>Yes</c:v>
                </c:pt>
              </c:strCache>
            </c:strRef>
          </c:cat>
          <c:val>
            <c:numRef>
              <c:f>'Smoking Charts'!$AO$4:$AO$5</c:f>
              <c:numCache>
                <c:formatCode>General</c:formatCode>
                <c:ptCount val="1"/>
                <c:pt idx="0">
                  <c:v>15</c:v>
                </c:pt>
              </c:numCache>
            </c:numRef>
          </c:val>
          <c:extLst>
            <c:ext xmlns:c16="http://schemas.microsoft.com/office/drawing/2014/chart" uri="{C3380CC4-5D6E-409C-BE32-E72D297353CC}">
              <c16:uniqueId val="{00000008-6F02-4067-89A0-B83BF2C155F0}"/>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[360SurveyAnalysis.xlsx]Smoking Charts!PivotTable10</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How satisfied were you with your appointment?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'Smoking Charts'!$AC$3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4D9-4CA0-9A38-44F893DC8EC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4D9-4CA0-9A38-44F893DC8EC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4D9-4CA0-9A38-44F893DC8EC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4D9-4CA0-9A38-44F893DC8EC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'Smoking Charts'!$AB$4:$AB$7</c:f>
              <c:strCache>
                <c:ptCount val="3"/>
                <c:pt idx="0">
                  <c:v>Fairly dissatisfied</c:v>
                </c:pt>
                <c:pt idx="1">
                  <c:v>Fairly satisfied</c:v>
                </c:pt>
                <c:pt idx="2">
                  <c:v>Very satisfied</c:v>
                </c:pt>
              </c:strCache>
            </c:strRef>
          </c:cat>
          <c:val>
            <c:numRef>
              <c:f>'Smoking Charts'!$AC$4:$AC$7</c:f>
              <c:numCache>
                <c:formatCode>General</c:formatCode>
                <c:ptCount val="3"/>
                <c:pt idx="0">
                  <c:v>1</c:v>
                </c:pt>
                <c:pt idx="1">
                  <c:v>2</c:v>
                </c:pt>
                <c:pt idx="2">
                  <c:v>12</c:v>
                </c:pt>
              </c:numCache>
            </c:numRef>
          </c:val>
          <c:extLst>
            <c:ext xmlns:c16="http://schemas.microsoft.com/office/drawing/2014/chart" uri="{C3380CC4-5D6E-409C-BE32-E72D297353CC}">
              <c16:uniqueId val="{00000008-94D9-4CA0-9A38-44F893DC8ECD}"/>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[360SurveyAnalysis.xlsx]Smoking Charts!PivotTable11</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One a scale of 1 to 10,</a:t>
            </a:r>
            <a:r>
              <a:rPr lang="en-US" baseline="0" dirty="0"/>
              <a:t> how would you rate the knowledge of your advisor?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doughnutChart>
        <c:varyColors val="1"/>
        <c:ser>
          <c:idx val="0"/>
          <c:order val="0"/>
          <c:tx>
            <c:strRef>
              <c:f>'Smoking Charts'!$AF$3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6A5-4DFD-A20B-03F60AE7BE8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6A5-4DFD-A20B-03F60AE7BE8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6A5-4DFD-A20B-03F60AE7BE8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6A5-4DFD-A20B-03F60AE7BE8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'Smoking Charts'!$AE$4:$AE$6</c:f>
              <c:strCache>
                <c:ptCount val="2"/>
                <c:pt idx="0">
                  <c:v>8</c:v>
                </c:pt>
                <c:pt idx="1">
                  <c:v>10</c:v>
                </c:pt>
              </c:strCache>
            </c:strRef>
          </c:cat>
          <c:val>
            <c:numRef>
              <c:f>'Smoking Charts'!$AF$4:$AF$6</c:f>
              <c:numCache>
                <c:formatCode>General</c:formatCode>
                <c:ptCount val="2"/>
                <c:pt idx="0">
                  <c:v>3</c:v>
                </c:pt>
                <c:pt idx="1">
                  <c:v>11</c:v>
                </c:pt>
              </c:numCache>
            </c:numRef>
          </c:val>
          <c:extLst>
            <c:ext xmlns:c16="http://schemas.microsoft.com/office/drawing/2014/chart" uri="{C3380CC4-5D6E-409C-BE32-E72D297353CC}">
              <c16:uniqueId val="{00000008-46A5-4DFD-A20B-03F60AE7BE84}"/>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Charts!PivotTable2</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What age are you?</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barChart>
        <c:barDir val="col"/>
        <c:grouping val="clustered"/>
        <c:varyColors val="0"/>
        <c:ser>
          <c:idx val="0"/>
          <c:order val="0"/>
          <c:tx>
            <c:strRef>
              <c:f>'LARC Charts'!$F$3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221B-4959-AAD0-59DF7D31F205}"/>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221B-4959-AAD0-59DF7D31F205}"/>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221B-4959-AAD0-59DF7D31F205}"/>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221B-4959-AAD0-59DF7D31F205}"/>
              </c:ext>
            </c:extLst>
          </c:dPt>
          <c:cat>
            <c:strRef>
              <c:f>'LARC Charts'!$E$4:$E$9</c:f>
              <c:strCache>
                <c:ptCount val="5"/>
                <c:pt idx="0">
                  <c:v>18-24</c:v>
                </c:pt>
                <c:pt idx="1">
                  <c:v>25-34</c:v>
                </c:pt>
                <c:pt idx="2">
                  <c:v>35-44</c:v>
                </c:pt>
                <c:pt idx="3">
                  <c:v>45-54</c:v>
                </c:pt>
                <c:pt idx="4">
                  <c:v>55-64</c:v>
                </c:pt>
              </c:strCache>
            </c:strRef>
          </c:cat>
          <c:val>
            <c:numRef>
              <c:f>'LARC Charts'!$F$4:$F$9</c:f>
              <c:numCache>
                <c:formatCode>General</c:formatCode>
                <c:ptCount val="5"/>
                <c:pt idx="0">
                  <c:v>13</c:v>
                </c:pt>
                <c:pt idx="1">
                  <c:v>49</c:v>
                </c:pt>
                <c:pt idx="2">
                  <c:v>34</c:v>
                </c:pt>
                <c:pt idx="3">
                  <c:v>22</c:v>
                </c:pt>
                <c:pt idx="4">
                  <c:v>3</c:v>
                </c:pt>
              </c:numCache>
            </c:numRef>
          </c:val>
          <c:extLst>
            <c:ext xmlns:c16="http://schemas.microsoft.com/office/drawing/2014/chart" uri="{C3380CC4-5D6E-409C-BE32-E72D297353CC}">
              <c16:uniqueId val="{00000008-221B-4959-AAD0-59DF7D31F205}"/>
            </c:ext>
          </c:extLst>
        </c:ser>
        <c:dLbls>
          <c:showLegendKey val="0"/>
          <c:showVal val="0"/>
          <c:showCatName val="0"/>
          <c:showSerName val="0"/>
          <c:showPercent val="0"/>
          <c:showBubbleSize val="0"/>
        </c:dLbls>
        <c:gapWidth val="100"/>
        <c:axId val="1978844080"/>
        <c:axId val="600651279"/>
      </c:barChart>
      <c:catAx>
        <c:axId val="197884408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600651279"/>
        <c:crosses val="autoZero"/>
        <c:auto val="1"/>
        <c:lblAlgn val="ctr"/>
        <c:lblOffset val="100"/>
        <c:noMultiLvlLbl val="0"/>
      </c:catAx>
      <c:valAx>
        <c:axId val="600651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19788440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lang="en-US" sz="500"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Charts!PivotTable3</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Ethnicity</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barChart>
        <c:barDir val="bar"/>
        <c:grouping val="clustered"/>
        <c:varyColors val="0"/>
        <c:ser>
          <c:idx val="0"/>
          <c:order val="0"/>
          <c:tx>
            <c:strRef>
              <c:f>'LARC Charts'!$J$3</c:f>
              <c:strCache>
                <c:ptCount val="1"/>
                <c:pt idx="0">
                  <c:v>Total</c:v>
                </c:pt>
              </c:strCache>
            </c:strRef>
          </c:tx>
          <c:spPr>
            <a:solidFill>
              <a:schemeClr val="accent1"/>
            </a:solidFill>
            <a:ln w="19050">
              <a:solidFill>
                <a:schemeClr val="lt1"/>
              </a:solidFill>
            </a:ln>
            <a:effectLst/>
          </c:spPr>
          <c:invertIfNegative val="0"/>
          <c:dPt>
            <c:idx val="0"/>
            <c:invertIfNegative val="0"/>
            <c:bubble3D val="0"/>
            <c:extLst>
              <c:ext xmlns:c16="http://schemas.microsoft.com/office/drawing/2014/chart" uri="{C3380CC4-5D6E-409C-BE32-E72D297353CC}">
                <c16:uniqueId val="{00000000-85A1-45B9-ABC6-9F9786B522ED}"/>
              </c:ext>
            </c:extLst>
          </c:dPt>
          <c:dPt>
            <c:idx val="1"/>
            <c:invertIfNegative val="0"/>
            <c:bubble3D val="0"/>
            <c:extLst>
              <c:ext xmlns:c16="http://schemas.microsoft.com/office/drawing/2014/chart" uri="{C3380CC4-5D6E-409C-BE32-E72D297353CC}">
                <c16:uniqueId val="{00000001-85A1-45B9-ABC6-9F9786B522ED}"/>
              </c:ext>
            </c:extLst>
          </c:dPt>
          <c:dPt>
            <c:idx val="2"/>
            <c:invertIfNegative val="0"/>
            <c:bubble3D val="0"/>
            <c:extLst>
              <c:ext xmlns:c16="http://schemas.microsoft.com/office/drawing/2014/chart" uri="{C3380CC4-5D6E-409C-BE32-E72D297353CC}">
                <c16:uniqueId val="{00000002-85A1-45B9-ABC6-9F9786B522ED}"/>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4-85A1-45B9-ABC6-9F9786B522ED}"/>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6-85A1-45B9-ABC6-9F9786B522ED}"/>
              </c:ext>
            </c:extLst>
          </c:dPt>
          <c:dPt>
            <c:idx val="6"/>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8-85A1-45B9-ABC6-9F9786B522ED}"/>
              </c:ext>
            </c:extLst>
          </c:dPt>
          <c:dPt>
            <c:idx val="8"/>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A-85A1-45B9-ABC6-9F9786B522ED}"/>
              </c:ext>
            </c:extLst>
          </c:dPt>
          <c:cat>
            <c:strRef>
              <c:f>'LARC Charts'!$I$4:$I$18</c:f>
              <c:strCache>
                <c:ptCount val="14"/>
                <c:pt idx="0">
                  <c:v>Black or Black British - Caribbean</c:v>
                </c:pt>
                <c:pt idx="1">
                  <c:v>Mixed - Other</c:v>
                </c:pt>
                <c:pt idx="2">
                  <c:v>Mixed - White and Black African</c:v>
                </c:pt>
                <c:pt idx="3">
                  <c:v>Asian or Asian British - Indian</c:v>
                </c:pt>
                <c:pt idx="4">
                  <c:v>Arab</c:v>
                </c:pt>
                <c:pt idx="5">
                  <c:v>Mixed - White and Asian background</c:v>
                </c:pt>
                <c:pt idx="6">
                  <c:v>Asian or Asian British - Pakistani</c:v>
                </c:pt>
                <c:pt idx="7">
                  <c:v>Mixed - White and Black Caribbean</c:v>
                </c:pt>
                <c:pt idx="8">
                  <c:v>Asian or Asian British - Other Asian background</c:v>
                </c:pt>
                <c:pt idx="9">
                  <c:v>Black or Black British</c:v>
                </c:pt>
                <c:pt idx="10">
                  <c:v>Other - anything other ethnic group</c:v>
                </c:pt>
                <c:pt idx="11">
                  <c:v>White - Other White background</c:v>
                </c:pt>
                <c:pt idx="12">
                  <c:v>Black or Black British - African</c:v>
                </c:pt>
                <c:pt idx="13">
                  <c:v>White - English Welsh Scottish Northern Irish British Irish</c:v>
                </c:pt>
              </c:strCache>
            </c:strRef>
          </c:cat>
          <c:val>
            <c:numRef>
              <c:f>'LARC Charts'!$J$4:$J$18</c:f>
              <c:numCache>
                <c:formatCode>General</c:formatCode>
                <c:ptCount val="14"/>
                <c:pt idx="0">
                  <c:v>1</c:v>
                </c:pt>
                <c:pt idx="1">
                  <c:v>1</c:v>
                </c:pt>
                <c:pt idx="2">
                  <c:v>1</c:v>
                </c:pt>
                <c:pt idx="3">
                  <c:v>2</c:v>
                </c:pt>
                <c:pt idx="4">
                  <c:v>2</c:v>
                </c:pt>
                <c:pt idx="5">
                  <c:v>3</c:v>
                </c:pt>
                <c:pt idx="6">
                  <c:v>3</c:v>
                </c:pt>
                <c:pt idx="7">
                  <c:v>3</c:v>
                </c:pt>
                <c:pt idx="8">
                  <c:v>4</c:v>
                </c:pt>
                <c:pt idx="9">
                  <c:v>4</c:v>
                </c:pt>
                <c:pt idx="10">
                  <c:v>7</c:v>
                </c:pt>
                <c:pt idx="11">
                  <c:v>12</c:v>
                </c:pt>
                <c:pt idx="12">
                  <c:v>13</c:v>
                </c:pt>
                <c:pt idx="13">
                  <c:v>65</c:v>
                </c:pt>
              </c:numCache>
            </c:numRef>
          </c:val>
          <c:extLst>
            <c:ext xmlns:c16="http://schemas.microsoft.com/office/drawing/2014/chart" uri="{C3380CC4-5D6E-409C-BE32-E72D297353CC}">
              <c16:uniqueId val="{0000000B-85A1-45B9-ABC6-9F9786B522ED}"/>
            </c:ext>
          </c:extLst>
        </c:ser>
        <c:dLbls>
          <c:showLegendKey val="0"/>
          <c:showVal val="0"/>
          <c:showCatName val="0"/>
          <c:showSerName val="0"/>
          <c:showPercent val="0"/>
          <c:showBubbleSize val="0"/>
        </c:dLbls>
        <c:gapWidth val="100"/>
        <c:axId val="1978844080"/>
        <c:axId val="600651279"/>
      </c:barChart>
      <c:catAx>
        <c:axId val="1978844080"/>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600651279"/>
        <c:crosses val="autoZero"/>
        <c:auto val="1"/>
        <c:lblAlgn val="ctr"/>
        <c:lblOffset val="100"/>
        <c:noMultiLvlLbl val="0"/>
      </c:catAx>
      <c:valAx>
        <c:axId val="60065127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1978844080"/>
        <c:crosses val="autoZero"/>
        <c:crossBetween val="between"/>
      </c:valAx>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Donuts!PivotTable8</c:name>
    <c:fmtId val="4"/>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r>
              <a:rPr lang="en-US"/>
              <a:t>Gender</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'Diabetes Donuts'!$E$3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30-4D36-B40A-AE2148ED713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30-4D36-B40A-AE2148ED7130}"/>
              </c:ext>
            </c:extLst>
          </c:dPt>
          <c:dLbls>
            <c:dLbl>
              <c:idx val="0"/>
              <c:layout>
                <c:manualLayout>
                  <c:x val="9.3094135802469044E-2"/>
                  <c:y val="-0.1380434782608695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30-4D36-B40A-AE2148ED7130}"/>
                </c:ext>
              </c:extLst>
            </c:dLbl>
            <c:dLbl>
              <c:idx val="1"/>
              <c:layout>
                <c:manualLayout>
                  <c:x val="-0.15189043209876543"/>
                  <c:y val="8.43599033816423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30-4D36-B40A-AE2148ED7130}"/>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Donuts'!$D$4:$D$6</c:f>
              <c:strCache>
                <c:ptCount val="2"/>
                <c:pt idx="0">
                  <c:v>F</c:v>
                </c:pt>
                <c:pt idx="1">
                  <c:v>M</c:v>
                </c:pt>
              </c:strCache>
            </c:strRef>
          </c:cat>
          <c:val>
            <c:numRef>
              <c:f>'Diabetes Donuts'!$E$4:$E$6</c:f>
              <c:numCache>
                <c:formatCode>General</c:formatCode>
                <c:ptCount val="2"/>
                <c:pt idx="0">
                  <c:v>16</c:v>
                </c:pt>
                <c:pt idx="1">
                  <c:v>20</c:v>
                </c:pt>
              </c:numCache>
            </c:numRef>
          </c:val>
          <c:extLst>
            <c:ext xmlns:c16="http://schemas.microsoft.com/office/drawing/2014/chart" uri="{C3380CC4-5D6E-409C-BE32-E72D297353CC}">
              <c16:uniqueId val="{00000004-0A30-4D36-B40A-AE2148ED7130}"/>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latin typeface="Fira Sans" panose="020B0503050000020004" pitchFamily="34" charset="0"/>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Charts!PivotTable4</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a:t>How easy was it for you to book your appointment?</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s>
    <c:plotArea>
      <c:layout/>
      <c:doughnutChart>
        <c:varyColors val="1"/>
        <c:ser>
          <c:idx val="0"/>
          <c:order val="0"/>
          <c:tx>
            <c:strRef>
              <c:f>'LARC Charts'!$N$3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55E-4788-8DDF-27DF80569CE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55E-4788-8DDF-27DF80569CE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55E-4788-8DDF-27DF80569CE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55E-4788-8DDF-27DF80569CE8}"/>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Charts'!$M$4:$M$8</c:f>
              <c:strCache>
                <c:ptCount val="4"/>
                <c:pt idx="0">
                  <c:v>Fairly easy</c:v>
                </c:pt>
                <c:pt idx="1">
                  <c:v>Not at all easy</c:v>
                </c:pt>
                <c:pt idx="2">
                  <c:v>Not very easy</c:v>
                </c:pt>
                <c:pt idx="3">
                  <c:v>Very easy</c:v>
                </c:pt>
              </c:strCache>
            </c:strRef>
          </c:cat>
          <c:val>
            <c:numRef>
              <c:f>'LARC Charts'!$N$4:$N$8</c:f>
              <c:numCache>
                <c:formatCode>General</c:formatCode>
                <c:ptCount val="4"/>
                <c:pt idx="0">
                  <c:v>27</c:v>
                </c:pt>
                <c:pt idx="1">
                  <c:v>1</c:v>
                </c:pt>
                <c:pt idx="2">
                  <c:v>4</c:v>
                </c:pt>
                <c:pt idx="3">
                  <c:v>89</c:v>
                </c:pt>
              </c:numCache>
            </c:numRef>
          </c:val>
          <c:extLst>
            <c:ext xmlns:c16="http://schemas.microsoft.com/office/drawing/2014/chart" uri="{C3380CC4-5D6E-409C-BE32-E72D297353CC}">
              <c16:uniqueId val="{00000008-455E-4788-8DDF-27DF80569CE8}"/>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Charts!PivotTable5</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a:t>How long did you have to wait for an appointment?</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s>
    <c:plotArea>
      <c:layout/>
      <c:doughnutChart>
        <c:varyColors val="1"/>
        <c:ser>
          <c:idx val="0"/>
          <c:order val="0"/>
          <c:tx>
            <c:strRef>
              <c:f>'LARC Charts'!$R$3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009-4ED4-A92A-57F3FFDFAEB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009-4ED4-A92A-57F3FFDFAEB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009-4ED4-A92A-57F3FFDFAEB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009-4ED4-A92A-57F3FFDFAEBF}"/>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Charts'!$Q$4:$Q$8</c:f>
              <c:strCache>
                <c:ptCount val="4"/>
                <c:pt idx="0">
                  <c:v>0-2 weeks</c:v>
                </c:pt>
                <c:pt idx="1">
                  <c:v>2-4 weeks</c:v>
                </c:pt>
                <c:pt idx="2">
                  <c:v>4-6 weeks</c:v>
                </c:pt>
                <c:pt idx="3">
                  <c:v>Other</c:v>
                </c:pt>
              </c:strCache>
            </c:strRef>
          </c:cat>
          <c:val>
            <c:numRef>
              <c:f>'LARC Charts'!$R$4:$R$8</c:f>
              <c:numCache>
                <c:formatCode>General</c:formatCode>
                <c:ptCount val="4"/>
                <c:pt idx="0">
                  <c:v>39</c:v>
                </c:pt>
                <c:pt idx="1">
                  <c:v>54</c:v>
                </c:pt>
                <c:pt idx="2">
                  <c:v>21</c:v>
                </c:pt>
                <c:pt idx="3">
                  <c:v>7</c:v>
                </c:pt>
              </c:numCache>
            </c:numRef>
          </c:val>
          <c:extLst>
            <c:ext xmlns:c16="http://schemas.microsoft.com/office/drawing/2014/chart" uri="{C3380CC4-5D6E-409C-BE32-E72D297353CC}">
              <c16:uniqueId val="{00000008-4009-4ED4-A92A-57F3FFDFAEBF}"/>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Charts!PivotTable6</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a:t>Had you heard about GH LARC before your visit? </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s>
    <c:plotArea>
      <c:layout/>
      <c:doughnutChart>
        <c:varyColors val="1"/>
        <c:ser>
          <c:idx val="0"/>
          <c:order val="0"/>
          <c:tx>
            <c:strRef>
              <c:f>'LARC Charts'!$V$3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08-4389-880C-65D5485355C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08-4389-880C-65D5485355C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08-4389-880C-65D5485355C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08-4389-880C-65D5485355CB}"/>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Charts'!$U$4:$U$6</c:f>
              <c:strCache>
                <c:ptCount val="2"/>
                <c:pt idx="0">
                  <c:v>No</c:v>
                </c:pt>
                <c:pt idx="1">
                  <c:v>Yes</c:v>
                </c:pt>
              </c:strCache>
            </c:strRef>
          </c:cat>
          <c:val>
            <c:numRef>
              <c:f>'LARC Charts'!$V$4:$V$6</c:f>
              <c:numCache>
                <c:formatCode>General</c:formatCode>
                <c:ptCount val="2"/>
                <c:pt idx="0">
                  <c:v>101</c:v>
                </c:pt>
                <c:pt idx="1">
                  <c:v>20</c:v>
                </c:pt>
              </c:numCache>
            </c:numRef>
          </c:val>
          <c:extLst>
            <c:ext xmlns:c16="http://schemas.microsoft.com/office/drawing/2014/chart" uri="{C3380CC4-5D6E-409C-BE32-E72D297353CC}">
              <c16:uniqueId val="{00000008-0A08-4389-880C-65D5485355CB}"/>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Charts!PivotTable14</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If you had not been able to get an appointment, where would you have gone?</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'LARC Charts'!$Z$2</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A70-45ED-9376-F31F75F966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70-45ED-9376-F31F75F966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70-45ED-9376-F31F75F966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A70-45ED-9376-F31F75F96668}"/>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Charts'!$Y$3:$Y$6</c:f>
              <c:strCache>
                <c:ptCount val="3"/>
                <c:pt idx="0">
                  <c:v>Family Planning Clinic</c:v>
                </c:pt>
                <c:pt idx="1">
                  <c:v>GP Surgery</c:v>
                </c:pt>
                <c:pt idx="2">
                  <c:v>Other</c:v>
                </c:pt>
              </c:strCache>
            </c:strRef>
          </c:cat>
          <c:val>
            <c:numRef>
              <c:f>'LARC Charts'!$Z$3:$Z$6</c:f>
              <c:numCache>
                <c:formatCode>General</c:formatCode>
                <c:ptCount val="3"/>
                <c:pt idx="0">
                  <c:v>43</c:v>
                </c:pt>
                <c:pt idx="1">
                  <c:v>82</c:v>
                </c:pt>
                <c:pt idx="2">
                  <c:v>8</c:v>
                </c:pt>
              </c:numCache>
            </c:numRef>
          </c:val>
          <c:extLst>
            <c:ext xmlns:c16="http://schemas.microsoft.com/office/drawing/2014/chart" uri="{C3380CC4-5D6E-409C-BE32-E72D297353CC}">
              <c16:uniqueId val="{00000008-FA70-45ED-9376-F31F75F96668}"/>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Charts!PivotTable8</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How satisfied were you with your appointment?</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s>
    <c:plotArea>
      <c:layout/>
      <c:doughnutChart>
        <c:varyColors val="1"/>
        <c:ser>
          <c:idx val="0"/>
          <c:order val="0"/>
          <c:tx>
            <c:strRef>
              <c:f>'LARC Charts'!$AD$3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27B-4A83-80A2-122865AD2A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27B-4A83-80A2-122865AD2A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27B-4A83-80A2-122865AD2AD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27B-4A83-80A2-122865AD2AD2}"/>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Charts'!$AC$4:$AC$8</c:f>
              <c:strCache>
                <c:ptCount val="4"/>
                <c:pt idx="0">
                  <c:v>Fairly dissatisfied</c:v>
                </c:pt>
                <c:pt idx="1">
                  <c:v>Fairly satisfied</c:v>
                </c:pt>
                <c:pt idx="2">
                  <c:v>Neither satisfied nor dissatisfied</c:v>
                </c:pt>
                <c:pt idx="3">
                  <c:v>Very satisfied</c:v>
                </c:pt>
              </c:strCache>
            </c:strRef>
          </c:cat>
          <c:val>
            <c:numRef>
              <c:f>'LARC Charts'!$AD$4:$AD$8</c:f>
              <c:numCache>
                <c:formatCode>General</c:formatCode>
                <c:ptCount val="4"/>
                <c:pt idx="0">
                  <c:v>1</c:v>
                </c:pt>
                <c:pt idx="1">
                  <c:v>6</c:v>
                </c:pt>
                <c:pt idx="2">
                  <c:v>1</c:v>
                </c:pt>
                <c:pt idx="3">
                  <c:v>113</c:v>
                </c:pt>
              </c:numCache>
            </c:numRef>
          </c:val>
          <c:extLst>
            <c:ext xmlns:c16="http://schemas.microsoft.com/office/drawing/2014/chart" uri="{C3380CC4-5D6E-409C-BE32-E72D297353CC}">
              <c16:uniqueId val="{00000008-E27B-4A83-80A2-122865AD2AD2}"/>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Charts!PivotTable9</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On a scale of 1 to 10 how would you rate the knowledge and experience of your clinician?</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pivotFmt>
    </c:pivotFmts>
    <c:plotArea>
      <c:layout/>
      <c:doughnutChart>
        <c:varyColors val="1"/>
        <c:ser>
          <c:idx val="0"/>
          <c:order val="0"/>
          <c:tx>
            <c:strRef>
              <c:f>'LARC Charts'!$AH$3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766-4620-9B51-54DEE0AEAB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766-4620-9B51-54DEE0AEAB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766-4620-9B51-54DEE0AEAB7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766-4620-9B51-54DEE0AEAB7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766-4620-9B51-54DEE0AEAB7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766-4620-9B51-54DEE0AEAB7C}"/>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Charts'!$AG$4:$AG$10</c:f>
              <c:strCache>
                <c:ptCount val="6"/>
                <c:pt idx="0">
                  <c:v>1</c:v>
                </c:pt>
                <c:pt idx="1">
                  <c:v>7</c:v>
                </c:pt>
                <c:pt idx="2">
                  <c:v>8</c:v>
                </c:pt>
                <c:pt idx="3">
                  <c:v>9</c:v>
                </c:pt>
                <c:pt idx="4">
                  <c:v>10</c:v>
                </c:pt>
                <c:pt idx="5">
                  <c:v>11</c:v>
                </c:pt>
              </c:strCache>
            </c:strRef>
          </c:cat>
          <c:val>
            <c:numRef>
              <c:f>'LARC Charts'!$AH$4:$AH$10</c:f>
              <c:numCache>
                <c:formatCode>General</c:formatCode>
                <c:ptCount val="6"/>
                <c:pt idx="0">
                  <c:v>1</c:v>
                </c:pt>
                <c:pt idx="1">
                  <c:v>2</c:v>
                </c:pt>
                <c:pt idx="2">
                  <c:v>4</c:v>
                </c:pt>
                <c:pt idx="3">
                  <c:v>8</c:v>
                </c:pt>
                <c:pt idx="4">
                  <c:v>105</c:v>
                </c:pt>
                <c:pt idx="5">
                  <c:v>1</c:v>
                </c:pt>
              </c:numCache>
            </c:numRef>
          </c:val>
          <c:extLst>
            <c:ext xmlns:c16="http://schemas.microsoft.com/office/drawing/2014/chart" uri="{C3380CC4-5D6E-409C-BE32-E72D297353CC}">
              <c16:uniqueId val="{0000000C-F766-4620-9B51-54DEE0AEAB7C}"/>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Charts!PivotTable10</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a:t>Were our staff sensitive to your needs at your Live Well LARC appointment?</a:t>
            </a:r>
            <a:endParaRPr lang="en-US"/>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s>
    <c:plotArea>
      <c:layout/>
      <c:doughnutChart>
        <c:varyColors val="1"/>
        <c:ser>
          <c:idx val="0"/>
          <c:order val="0"/>
          <c:tx>
            <c:strRef>
              <c:f>'LARC Charts'!$AL$3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DE0-45A1-A014-9C65B4ACA9C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DE0-45A1-A014-9C65B4ACA9C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DE0-45A1-A014-9C65B4ACA9C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DE0-45A1-A014-9C65B4ACA9CB}"/>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Charts'!$AK$4:$AK$5</c:f>
              <c:strCache>
                <c:ptCount val="1"/>
                <c:pt idx="0">
                  <c:v>Yes</c:v>
                </c:pt>
              </c:strCache>
            </c:strRef>
          </c:cat>
          <c:val>
            <c:numRef>
              <c:f>'LARC Charts'!$AL$4:$AL$5</c:f>
              <c:numCache>
                <c:formatCode>General</c:formatCode>
                <c:ptCount val="1"/>
                <c:pt idx="0">
                  <c:v>121</c:v>
                </c:pt>
              </c:numCache>
            </c:numRef>
          </c:val>
          <c:extLst>
            <c:ext xmlns:c16="http://schemas.microsoft.com/office/drawing/2014/chart" uri="{C3380CC4-5D6E-409C-BE32-E72D297353CC}">
              <c16:uniqueId val="{00000008-5DE0-45A1-A014-9C65B4ACA9CB}"/>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[360SurveyAnalysis.xlsx]LARC Charts!PivotTable11</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a:t>Would you recommend our Live Well Contraception Clinic service</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s>
    <c:plotArea>
      <c:layout/>
      <c:doughnutChart>
        <c:varyColors val="1"/>
        <c:ser>
          <c:idx val="0"/>
          <c:order val="0"/>
          <c:tx>
            <c:strRef>
              <c:f>'LARC Charts'!$AP$3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DB-459F-A7B2-032E7A60F91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DB-459F-A7B2-032E7A60F91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3DB-459F-A7B2-032E7A60F91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3DB-459F-A7B2-032E7A60F917}"/>
              </c:ext>
            </c:extLst>
          </c:dPt>
          <c:dLbls>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'LARC Charts'!$AO$4:$AO$5</c:f>
              <c:strCache>
                <c:ptCount val="1"/>
                <c:pt idx="0">
                  <c:v>Yes</c:v>
                </c:pt>
              </c:strCache>
            </c:strRef>
          </c:cat>
          <c:val>
            <c:numRef>
              <c:f>'LARC Charts'!$AP$4:$AP$5</c:f>
              <c:numCache>
                <c:formatCode>General</c:formatCode>
                <c:ptCount val="1"/>
                <c:pt idx="0">
                  <c:v>121</c:v>
                </c:pt>
              </c:numCache>
            </c:numRef>
          </c:val>
          <c:extLst>
            <c:ext xmlns:c16="http://schemas.microsoft.com/office/drawing/2014/chart" uri="{C3380CC4-5D6E-409C-BE32-E72D297353CC}">
              <c16:uniqueId val="{00000008-03DB-459F-A7B2-032E7A60F917}"/>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4">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Charts!PivotTable16</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dirty="0"/>
              <a:t>Age</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s>
    <c:plotArea>
      <c:layout/>
      <c:doughnutChart>
        <c:varyColors val="1"/>
        <c:ser>
          <c:idx val="0"/>
          <c:order val="0"/>
          <c:tx>
            <c:strRef>
              <c:f>'Hubs Charts'!$F$3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6F9-45F9-B602-08CB0444976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6F9-45F9-B602-08CB0444976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6F9-45F9-B602-08CB0444976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6F9-45F9-B602-08CB0444976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6F9-45F9-B602-08CB0444976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6F9-45F9-B602-08CB0444976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6F9-45F9-B602-08CB0444976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26F9-45F9-B602-08CB0444976C}"/>
              </c:ext>
            </c:extLst>
          </c:dPt>
          <c:cat>
            <c:strRef>
              <c:f>'Hubs Charts'!$E$4:$E$12</c:f>
              <c:strCache>
                <c:ptCount val="8"/>
                <c:pt idx="0">
                  <c:v>0-17</c:v>
                </c:pt>
                <c:pt idx="1">
                  <c:v>18-24</c:v>
                </c:pt>
                <c:pt idx="2">
                  <c:v>25-34</c:v>
                </c:pt>
                <c:pt idx="3">
                  <c:v>35-44</c:v>
                </c:pt>
                <c:pt idx="4">
                  <c:v>45-54</c:v>
                </c:pt>
                <c:pt idx="5">
                  <c:v>55-64</c:v>
                </c:pt>
                <c:pt idx="6">
                  <c:v>Over 65</c:v>
                </c:pt>
                <c:pt idx="7">
                  <c:v>55-64""Over 65</c:v>
                </c:pt>
              </c:strCache>
            </c:strRef>
          </c:cat>
          <c:val>
            <c:numRef>
              <c:f>'Hubs Charts'!$F$4:$F$12</c:f>
              <c:numCache>
                <c:formatCode>General</c:formatCode>
                <c:ptCount val="8"/>
                <c:pt idx="0">
                  <c:v>90</c:v>
                </c:pt>
                <c:pt idx="1">
                  <c:v>12</c:v>
                </c:pt>
                <c:pt idx="2">
                  <c:v>53</c:v>
                </c:pt>
                <c:pt idx="3">
                  <c:v>50</c:v>
                </c:pt>
                <c:pt idx="4">
                  <c:v>36</c:v>
                </c:pt>
                <c:pt idx="5">
                  <c:v>22</c:v>
                </c:pt>
                <c:pt idx="6">
                  <c:v>10</c:v>
                </c:pt>
                <c:pt idx="7">
                  <c:v>1</c:v>
                </c:pt>
              </c:numCache>
            </c:numRef>
          </c:val>
          <c:extLst>
            <c:ext xmlns:c16="http://schemas.microsoft.com/office/drawing/2014/chart" uri="{C3380CC4-5D6E-409C-BE32-E72D297353CC}">
              <c16:uniqueId val="{00000010-26F9-45F9-B602-08CB0444976C}"/>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Charts!PivotTable17</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dirty="0"/>
              <a:t>Gender</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'Hubs Charts'!$J$3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A88-42A8-A6C0-EEC6C658668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A88-42A8-A6C0-EEC6C658668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A88-42A8-A6C0-EEC6C6586689}"/>
              </c:ext>
            </c:extLst>
          </c:dPt>
          <c:cat>
            <c:strRef>
              <c:f>'Hubs Charts'!$I$4:$I$7</c:f>
              <c:strCache>
                <c:ptCount val="3"/>
                <c:pt idx="0">
                  <c:v>F</c:v>
                </c:pt>
                <c:pt idx="1">
                  <c:v>M</c:v>
                </c:pt>
                <c:pt idx="2">
                  <c:v>Prefer not to say</c:v>
                </c:pt>
              </c:strCache>
            </c:strRef>
          </c:cat>
          <c:val>
            <c:numRef>
              <c:f>'Hubs Charts'!$J$4:$J$7</c:f>
              <c:numCache>
                <c:formatCode>General</c:formatCode>
                <c:ptCount val="3"/>
                <c:pt idx="0">
                  <c:v>187</c:v>
                </c:pt>
                <c:pt idx="1">
                  <c:v>82</c:v>
                </c:pt>
                <c:pt idx="2">
                  <c:v>5</c:v>
                </c:pt>
              </c:numCache>
            </c:numRef>
          </c:val>
          <c:extLst>
            <c:ext xmlns:c16="http://schemas.microsoft.com/office/drawing/2014/chart" uri="{C3380CC4-5D6E-409C-BE32-E72D297353CC}">
              <c16:uniqueId val="{00000006-BA88-42A8-A6C0-EEC6C6586689}"/>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Donuts!PivotTable9</c:name>
    <c:fmtId val="6"/>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r>
              <a:rPr lang="en-US"/>
              <a:t>Your GP surgery referred you to our Diabetes Service. How long did you have to wait to receive an appointment?</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doughnutChart>
        <c:varyColors val="1"/>
        <c:ser>
          <c:idx val="0"/>
          <c:order val="0"/>
          <c:tx>
            <c:strRef>
              <c:f>'Diabetes Donuts'!$I$3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D7-4291-92C8-9270C0BACAA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D7-4291-92C8-9270C0BACAA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D7-4291-92C8-9270C0BACAA8}"/>
              </c:ext>
            </c:extLst>
          </c:dPt>
          <c:dLbls>
            <c:dLbl>
              <c:idx val="0"/>
              <c:layout>
                <c:manualLayout>
                  <c:x val="0.19598765432098755"/>
                  <c:y val="0"/>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D7-4291-92C8-9270C0BACAA8}"/>
                </c:ext>
              </c:extLst>
            </c:dLbl>
            <c:dLbl>
              <c:idx val="1"/>
              <c:layout>
                <c:manualLayout>
                  <c:x val="-0.2008873456790124"/>
                  <c:y val="-1.53381642512077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D7-4291-92C8-9270C0BACAA8}"/>
                </c:ext>
              </c:extLst>
            </c:dLbl>
            <c:dLbl>
              <c:idx val="2"/>
              <c:layout>
                <c:manualLayout>
                  <c:x val="0.20088734567901234"/>
                  <c:y val="-6.902173913043478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D7-4291-92C8-9270C0BACAA8}"/>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Donuts'!$H$4:$H$7</c:f>
              <c:strCache>
                <c:ptCount val="3"/>
                <c:pt idx="0">
                  <c:v>0-4 weeks</c:v>
                </c:pt>
                <c:pt idx="1">
                  <c:v>4-8 weeks</c:v>
                </c:pt>
                <c:pt idx="2">
                  <c:v>Other</c:v>
                </c:pt>
              </c:strCache>
            </c:strRef>
          </c:cat>
          <c:val>
            <c:numRef>
              <c:f>'Diabetes Donuts'!$I$4:$I$7</c:f>
              <c:numCache>
                <c:formatCode>General</c:formatCode>
                <c:ptCount val="3"/>
                <c:pt idx="0">
                  <c:v>33</c:v>
                </c:pt>
                <c:pt idx="1">
                  <c:v>2</c:v>
                </c:pt>
                <c:pt idx="2">
                  <c:v>1</c:v>
                </c:pt>
              </c:numCache>
            </c:numRef>
          </c:val>
          <c:extLst>
            <c:ext xmlns:c16="http://schemas.microsoft.com/office/drawing/2014/chart" uri="{C3380CC4-5D6E-409C-BE32-E72D297353CC}">
              <c16:uniqueId val="{00000006-9DD7-4291-92C8-9270C0BACAA8}"/>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latin typeface="Fira Sans" panose="020B0503050000020004" pitchFamily="34" charset="0"/>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Charts!PivotTable19</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US" dirty="0" err="1"/>
              <a:t>Ethinicity</a:t>
            </a:r>
            <a:endParaRPr lang="en-US" dirty="0"/>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'Hubs Charts'!$R$3</c:f>
              <c:strCache>
                <c:ptCount val="1"/>
                <c:pt idx="0">
                  <c:v>Total</c:v>
                </c:pt>
              </c:strCache>
            </c:strRef>
          </c:tx>
          <c:spPr>
            <a:solidFill>
              <a:schemeClr val="accent1"/>
            </a:solidFill>
            <a:ln w="19050">
              <a:solidFill>
                <a:schemeClr val="lt1"/>
              </a:solidFill>
            </a:ln>
            <a:effectLst/>
          </c:spPr>
          <c:invertIfNegative val="0"/>
          <c:cat>
            <c:strRef>
              <c:f>'Hubs Charts'!$Q$4:$Q$20</c:f>
              <c:strCache>
                <c:ptCount val="16"/>
                <c:pt idx="0">
                  <c:v>Asian or Asian British - Chinese</c:v>
                </c:pt>
                <c:pt idx="1">
                  <c:v>Asian or Asian British - Pakistani</c:v>
                </c:pt>
                <c:pt idx="2">
                  <c:v>Arab</c:v>
                </c:pt>
                <c:pt idx="3">
                  <c:v>Asian or Asian British - Bangladeshi</c:v>
                </c:pt>
                <c:pt idx="4">
                  <c:v>Mixed - Other</c:v>
                </c:pt>
                <c:pt idx="5">
                  <c:v>Mixed - White and Black African</c:v>
                </c:pt>
                <c:pt idx="6">
                  <c:v>Mixed - White and Asian background</c:v>
                </c:pt>
                <c:pt idx="7">
                  <c:v>Asian or Asian British - Indian</c:v>
                </c:pt>
                <c:pt idx="8">
                  <c:v>Mixed - White and Black Caribbean</c:v>
                </c:pt>
                <c:pt idx="9">
                  <c:v>Black or Black British - Caribbean</c:v>
                </c:pt>
                <c:pt idx="10">
                  <c:v>Asian or Asian British - Other Asian background</c:v>
                </c:pt>
                <c:pt idx="11">
                  <c:v>White - Other White background</c:v>
                </c:pt>
                <c:pt idx="12">
                  <c:v>Black or Black British</c:v>
                </c:pt>
                <c:pt idx="13">
                  <c:v>Other - anything other ethnic group</c:v>
                </c:pt>
                <c:pt idx="14">
                  <c:v>Black or Black British - African</c:v>
                </c:pt>
                <c:pt idx="15">
                  <c:v>White - English Welsh Scottish Northern Irish British Irish</c:v>
                </c:pt>
              </c:strCache>
            </c:strRef>
          </c:cat>
          <c:val>
            <c:numRef>
              <c:f>'Hubs Charts'!$R$4:$R$20</c:f>
              <c:numCache>
                <c:formatCode>General</c:formatCode>
                <c:ptCount val="16"/>
                <c:pt idx="0">
                  <c:v>1</c:v>
                </c:pt>
                <c:pt idx="1">
                  <c:v>2</c:v>
                </c:pt>
                <c:pt idx="2">
                  <c:v>2</c:v>
                </c:pt>
                <c:pt idx="3">
                  <c:v>3</c:v>
                </c:pt>
                <c:pt idx="4">
                  <c:v>3</c:v>
                </c:pt>
                <c:pt idx="5">
                  <c:v>5</c:v>
                </c:pt>
                <c:pt idx="6">
                  <c:v>5</c:v>
                </c:pt>
                <c:pt idx="7">
                  <c:v>6</c:v>
                </c:pt>
                <c:pt idx="8">
                  <c:v>6</c:v>
                </c:pt>
                <c:pt idx="9">
                  <c:v>9</c:v>
                </c:pt>
                <c:pt idx="10">
                  <c:v>14</c:v>
                </c:pt>
                <c:pt idx="11">
                  <c:v>16</c:v>
                </c:pt>
                <c:pt idx="12">
                  <c:v>19</c:v>
                </c:pt>
                <c:pt idx="13">
                  <c:v>50</c:v>
                </c:pt>
                <c:pt idx="14">
                  <c:v>53</c:v>
                </c:pt>
                <c:pt idx="15">
                  <c:v>80</c:v>
                </c:pt>
              </c:numCache>
            </c:numRef>
          </c:val>
          <c:extLst>
            <c:ext xmlns:c16="http://schemas.microsoft.com/office/drawing/2014/chart" uri="{C3380CC4-5D6E-409C-BE32-E72D297353CC}">
              <c16:uniqueId val="{00000000-2708-4212-AE2B-99E912304526}"/>
            </c:ext>
          </c:extLst>
        </c:ser>
        <c:dLbls>
          <c:showLegendKey val="0"/>
          <c:showVal val="0"/>
          <c:showCatName val="0"/>
          <c:showSerName val="0"/>
          <c:showPercent val="0"/>
          <c:showBubbleSize val="0"/>
        </c:dLbls>
        <c:gapWidth val="150"/>
        <c:axId val="1962727839"/>
        <c:axId val="865531152"/>
      </c:barChart>
      <c:valAx>
        <c:axId val="865531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1962727839"/>
        <c:crosses val="autoZero"/>
        <c:crossBetween val="between"/>
      </c:valAx>
      <c:catAx>
        <c:axId val="1962727839"/>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crossAx val="865531152"/>
        <c:crosses val="autoZero"/>
        <c:auto val="1"/>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Charts!PivotTable20</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How easy was it for you to book your appointment</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doughnutChart>
        <c:varyColors val="1"/>
        <c:ser>
          <c:idx val="0"/>
          <c:order val="0"/>
          <c:tx>
            <c:strRef>
              <c:f>'Hubs Charts'!$V$3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C3B-4086-B96E-8371AA741E0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C3B-4086-B96E-8371AA741E0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C3B-4086-B96E-8371AA741E0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C3B-4086-B96E-8371AA741E00}"/>
              </c:ext>
            </c:extLst>
          </c:dPt>
          <c:cat>
            <c:strRef>
              <c:f>'Hubs Charts'!$U$4:$U$8</c:f>
              <c:strCache>
                <c:ptCount val="4"/>
                <c:pt idx="0">
                  <c:v>Fairly easy</c:v>
                </c:pt>
                <c:pt idx="1">
                  <c:v>Not at all easy</c:v>
                </c:pt>
                <c:pt idx="2">
                  <c:v>Not very easy</c:v>
                </c:pt>
                <c:pt idx="3">
                  <c:v>Very easy</c:v>
                </c:pt>
              </c:strCache>
            </c:strRef>
          </c:cat>
          <c:val>
            <c:numRef>
              <c:f>'Hubs Charts'!$V$4:$V$8</c:f>
              <c:numCache>
                <c:formatCode>General</c:formatCode>
                <c:ptCount val="4"/>
                <c:pt idx="0">
                  <c:v>103</c:v>
                </c:pt>
                <c:pt idx="1">
                  <c:v>9</c:v>
                </c:pt>
                <c:pt idx="2">
                  <c:v>34</c:v>
                </c:pt>
                <c:pt idx="3">
                  <c:v>128</c:v>
                </c:pt>
              </c:numCache>
            </c:numRef>
          </c:val>
          <c:extLst>
            <c:ext xmlns:c16="http://schemas.microsoft.com/office/drawing/2014/chart" uri="{C3380CC4-5D6E-409C-BE32-E72D297353CC}">
              <c16:uniqueId val="{00000008-DC3B-4086-B96E-8371AA741E00}"/>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Charts!PivotTable21</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Had you ever heard about this service prior to your consultation</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s>
    <c:plotArea>
      <c:layout/>
      <c:doughnutChart>
        <c:varyColors val="1"/>
        <c:ser>
          <c:idx val="0"/>
          <c:order val="0"/>
          <c:tx>
            <c:strRef>
              <c:f>'Hubs Charts'!$Z$3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F94-4EE1-83C7-A824286A2C6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F94-4EE1-83C7-A824286A2C63}"/>
              </c:ext>
            </c:extLst>
          </c:dPt>
          <c:cat>
            <c:strRef>
              <c:f>'Hubs Charts'!$Y$4:$Y$6</c:f>
              <c:strCache>
                <c:ptCount val="2"/>
                <c:pt idx="0">
                  <c:v>No</c:v>
                </c:pt>
                <c:pt idx="1">
                  <c:v>Yes</c:v>
                </c:pt>
              </c:strCache>
            </c:strRef>
          </c:cat>
          <c:val>
            <c:numRef>
              <c:f>'Hubs Charts'!$Z$4:$Z$6</c:f>
              <c:numCache>
                <c:formatCode>General</c:formatCode>
                <c:ptCount val="2"/>
                <c:pt idx="0">
                  <c:v>185</c:v>
                </c:pt>
                <c:pt idx="1">
                  <c:v>89</c:v>
                </c:pt>
              </c:numCache>
            </c:numRef>
          </c:val>
          <c:extLst>
            <c:ext xmlns:c16="http://schemas.microsoft.com/office/drawing/2014/chart" uri="{C3380CC4-5D6E-409C-BE32-E72D297353CC}">
              <c16:uniqueId val="{00000004-5F94-4EE1-83C7-A824286A2C6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Charts!PivotTable22</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If you had been unable to obtain an appointment where would you have gone?</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'Hubs Charts'!$AD$3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26A-4199-A1A0-9B44B55E8F0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26A-4199-A1A0-9B44B55E8F0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26A-4199-A1A0-9B44B55E8F0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26A-4199-A1A0-9B44B55E8F0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26A-4199-A1A0-9B44B55E8F0F}"/>
              </c:ext>
            </c:extLst>
          </c:dPt>
          <c:cat>
            <c:strRef>
              <c:f>'Hubs Charts'!$AC$4:$AC$9</c:f>
              <c:strCache>
                <c:ptCount val="5"/>
                <c:pt idx="0">
                  <c:v>A&amp;E</c:v>
                </c:pt>
                <c:pt idx="1">
                  <c:v>GP Surgery</c:v>
                </c:pt>
                <c:pt idx="2">
                  <c:v>Other</c:v>
                </c:pt>
                <c:pt idx="3">
                  <c:v>Pharmacy</c:v>
                </c:pt>
                <c:pt idx="4">
                  <c:v>Urgent Care Centre</c:v>
                </c:pt>
              </c:strCache>
            </c:strRef>
          </c:cat>
          <c:val>
            <c:numRef>
              <c:f>'Hubs Charts'!$AD$4:$AD$9</c:f>
              <c:numCache>
                <c:formatCode>General</c:formatCode>
                <c:ptCount val="5"/>
                <c:pt idx="0">
                  <c:v>104</c:v>
                </c:pt>
                <c:pt idx="1">
                  <c:v>82</c:v>
                </c:pt>
                <c:pt idx="2">
                  <c:v>24</c:v>
                </c:pt>
                <c:pt idx="3">
                  <c:v>22</c:v>
                </c:pt>
                <c:pt idx="4">
                  <c:v>37</c:v>
                </c:pt>
              </c:numCache>
            </c:numRef>
          </c:val>
          <c:extLst>
            <c:ext xmlns:c16="http://schemas.microsoft.com/office/drawing/2014/chart" uri="{C3380CC4-5D6E-409C-BE32-E72D297353CC}">
              <c16:uniqueId val="{0000000A-F26A-4199-A1A0-9B44B55E8F0F}"/>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Charts!PivotTable2</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Overall how would you rate your appointment</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'Hubs Charts'!$AG$3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990-4A8D-9B5C-93FE8849F7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990-4A8D-9B5C-93FE8849F7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990-4A8D-9B5C-93FE8849F78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990-4A8D-9B5C-93FE8849F78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990-4A8D-9B5C-93FE8849F78F}"/>
              </c:ext>
            </c:extLst>
          </c:dPt>
          <c:cat>
            <c:strRef>
              <c:f>'Hubs Charts'!$AF$4:$AF$9</c:f>
              <c:strCache>
                <c:ptCount val="5"/>
                <c:pt idx="0">
                  <c:v>Fairly dissatisfied</c:v>
                </c:pt>
                <c:pt idx="1">
                  <c:v>Fairly satisfied</c:v>
                </c:pt>
                <c:pt idx="2">
                  <c:v>Neither satisfied nor dissatisfied</c:v>
                </c:pt>
                <c:pt idx="3">
                  <c:v>Very dissatisfied</c:v>
                </c:pt>
                <c:pt idx="4">
                  <c:v>Very satisfied</c:v>
                </c:pt>
              </c:strCache>
            </c:strRef>
          </c:cat>
          <c:val>
            <c:numRef>
              <c:f>'Hubs Charts'!$AG$4:$AG$9</c:f>
              <c:numCache>
                <c:formatCode>General</c:formatCode>
                <c:ptCount val="5"/>
                <c:pt idx="0">
                  <c:v>1</c:v>
                </c:pt>
                <c:pt idx="1">
                  <c:v>40</c:v>
                </c:pt>
                <c:pt idx="2">
                  <c:v>1</c:v>
                </c:pt>
                <c:pt idx="3">
                  <c:v>9</c:v>
                </c:pt>
                <c:pt idx="4">
                  <c:v>223</c:v>
                </c:pt>
              </c:numCache>
            </c:numRef>
          </c:val>
          <c:extLst>
            <c:ext xmlns:c16="http://schemas.microsoft.com/office/drawing/2014/chart" uri="{C3380CC4-5D6E-409C-BE32-E72D297353CC}">
              <c16:uniqueId val="{0000000A-4990-4A8D-9B5C-93FE8849F78F}"/>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Charts!PivotTable3</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How would you rate the knowledge and experience of the GP</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doughnutChart>
        <c:varyColors val="1"/>
        <c:ser>
          <c:idx val="0"/>
          <c:order val="0"/>
          <c:tx>
            <c:strRef>
              <c:f>'Hubs Charts'!$AK$3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D58-4DFE-B958-B6767BE4489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D58-4DFE-B958-B6767BE4489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D58-4DFE-B958-B6767BE4489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D58-4DFE-B958-B6767BE4489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D58-4DFE-B958-B6767BE4489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D58-4DFE-B958-B6767BE4489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6D58-4DFE-B958-B6767BE4489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6D58-4DFE-B958-B6767BE4489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6D58-4DFE-B958-B6767BE4489B}"/>
              </c:ext>
            </c:extLst>
          </c:dPt>
          <c:cat>
            <c:strRef>
              <c:f>'Hubs Charts'!$AJ$4:$AJ$13</c:f>
              <c:strCache>
                <c:ptCount val="9"/>
                <c:pt idx="0">
                  <c:v>0</c:v>
                </c:pt>
                <c:pt idx="1">
                  <c:v>1</c:v>
                </c:pt>
                <c:pt idx="2">
                  <c:v>3</c:v>
                </c:pt>
                <c:pt idx="3">
                  <c:v>5</c:v>
                </c:pt>
                <c:pt idx="4">
                  <c:v>6</c:v>
                </c:pt>
                <c:pt idx="5">
                  <c:v>7</c:v>
                </c:pt>
                <c:pt idx="6">
                  <c:v>8</c:v>
                </c:pt>
                <c:pt idx="7">
                  <c:v>9</c:v>
                </c:pt>
                <c:pt idx="8">
                  <c:v>10</c:v>
                </c:pt>
              </c:strCache>
            </c:strRef>
          </c:cat>
          <c:val>
            <c:numRef>
              <c:f>'Hubs Charts'!$AK$4:$AK$13</c:f>
              <c:numCache>
                <c:formatCode>General</c:formatCode>
                <c:ptCount val="9"/>
                <c:pt idx="0">
                  <c:v>2</c:v>
                </c:pt>
                <c:pt idx="1">
                  <c:v>6</c:v>
                </c:pt>
                <c:pt idx="2">
                  <c:v>1</c:v>
                </c:pt>
                <c:pt idx="3">
                  <c:v>5</c:v>
                </c:pt>
                <c:pt idx="4">
                  <c:v>5</c:v>
                </c:pt>
                <c:pt idx="5">
                  <c:v>2</c:v>
                </c:pt>
                <c:pt idx="6">
                  <c:v>25</c:v>
                </c:pt>
                <c:pt idx="7">
                  <c:v>53</c:v>
                </c:pt>
                <c:pt idx="8">
                  <c:v>174</c:v>
                </c:pt>
              </c:numCache>
            </c:numRef>
          </c:val>
          <c:extLst>
            <c:ext xmlns:c16="http://schemas.microsoft.com/office/drawing/2014/chart" uri="{C3380CC4-5D6E-409C-BE32-E72D297353CC}">
              <c16:uniqueId val="{00000012-6D58-4DFE-B958-B6767BE4489B}"/>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Charts!PivotTable4</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Going forward if you had the choice of how you’d like to be seen</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'Hubs Charts'!$AO$3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A46-47F2-82D1-A0FE92EB883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A46-47F2-82D1-A0FE92EB883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A46-47F2-82D1-A0FE92EB8833}"/>
              </c:ext>
            </c:extLst>
          </c:dPt>
          <c:cat>
            <c:strRef>
              <c:f>'Hubs Charts'!$AN$4:$AN$7</c:f>
              <c:strCache>
                <c:ptCount val="3"/>
                <c:pt idx="0">
                  <c:v>One-to-one</c:v>
                </c:pt>
                <c:pt idx="1">
                  <c:v>Telephone consultation</c:v>
                </c:pt>
                <c:pt idx="2">
                  <c:v>Virtual consultation</c:v>
                </c:pt>
              </c:strCache>
            </c:strRef>
          </c:cat>
          <c:val>
            <c:numRef>
              <c:f>'Hubs Charts'!$AO$4:$AO$7</c:f>
              <c:numCache>
                <c:formatCode>General</c:formatCode>
                <c:ptCount val="3"/>
                <c:pt idx="0">
                  <c:v>261</c:v>
                </c:pt>
                <c:pt idx="1">
                  <c:v>11</c:v>
                </c:pt>
                <c:pt idx="2">
                  <c:v>2</c:v>
                </c:pt>
              </c:numCache>
            </c:numRef>
          </c:val>
          <c:extLst>
            <c:ext xmlns:c16="http://schemas.microsoft.com/office/drawing/2014/chart" uri="{C3380CC4-5D6E-409C-BE32-E72D297353CC}">
              <c16:uniqueId val="{00000006-8A46-47F2-82D1-A0FE92EB883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[360SurveyAnalysis.xlsx]Hubs Charts!PivotTable5</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GB"/>
              <a:t>Would you recommend our GP Access Hub</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s>
    <c:plotArea>
      <c:layout/>
      <c:doughnutChart>
        <c:varyColors val="1"/>
        <c:ser>
          <c:idx val="0"/>
          <c:order val="0"/>
          <c:tx>
            <c:strRef>
              <c:f>'Hubs Charts'!$AS$3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77-44B2-BF20-AD24863CBF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77-44B2-BF20-AD24863CBFAE}"/>
              </c:ext>
            </c:extLst>
          </c:dPt>
          <c:cat>
            <c:strRef>
              <c:f>'Hubs Charts'!$AR$4:$AR$6</c:f>
              <c:strCache>
                <c:ptCount val="2"/>
                <c:pt idx="0">
                  <c:v>No</c:v>
                </c:pt>
                <c:pt idx="1">
                  <c:v>Yes</c:v>
                </c:pt>
              </c:strCache>
            </c:strRef>
          </c:cat>
          <c:val>
            <c:numRef>
              <c:f>'Hubs Charts'!$AS$4:$AS$6</c:f>
              <c:numCache>
                <c:formatCode>General</c:formatCode>
                <c:ptCount val="2"/>
                <c:pt idx="0">
                  <c:v>9</c:v>
                </c:pt>
                <c:pt idx="1">
                  <c:v>264</c:v>
                </c:pt>
              </c:numCache>
            </c:numRef>
          </c:val>
          <c:extLst>
            <c:ext xmlns:c16="http://schemas.microsoft.com/office/drawing/2014/chart" uri="{C3380CC4-5D6E-409C-BE32-E72D297353CC}">
              <c16:uniqueId val="{00000004-1877-44B2-BF20-AD24863CBFAE}"/>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Charts!PivotTable9</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US"/>
              <a:t>Age</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s>
    <c:plotArea>
      <c:layout/>
      <c:doughnutChart>
        <c:varyColors val="1"/>
        <c:ser>
          <c:idx val="0"/>
          <c:order val="0"/>
          <c:tx>
            <c:strRef>
              <c:f>'Dressing Charts'!$F$3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2F-41CA-9731-BCCC79583A4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2F-41CA-9731-BCCC79583A4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2F-41CA-9731-BCCC79583A4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B2F-41CA-9731-BCCC79583A4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B2F-41CA-9731-BCCC79583A4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B2F-41CA-9731-BCCC79583A4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6B2F-41CA-9731-BCCC79583A46}"/>
              </c:ext>
            </c:extLst>
          </c:dPt>
          <c:cat>
            <c:strRef>
              <c:f>'Dressing Charts'!$E$4:$E$11</c:f>
              <c:strCache>
                <c:ptCount val="7"/>
                <c:pt idx="0">
                  <c:v>0-17</c:v>
                </c:pt>
                <c:pt idx="1">
                  <c:v>18-24</c:v>
                </c:pt>
                <c:pt idx="2">
                  <c:v>25-34</c:v>
                </c:pt>
                <c:pt idx="3">
                  <c:v>35-44</c:v>
                </c:pt>
                <c:pt idx="4">
                  <c:v>45-54</c:v>
                </c:pt>
                <c:pt idx="5">
                  <c:v>55-64</c:v>
                </c:pt>
                <c:pt idx="6">
                  <c:v>Over 65</c:v>
                </c:pt>
              </c:strCache>
            </c:strRef>
          </c:cat>
          <c:val>
            <c:numRef>
              <c:f>'Dressing Charts'!$F$4:$F$11</c:f>
              <c:numCache>
                <c:formatCode>General</c:formatCode>
                <c:ptCount val="7"/>
                <c:pt idx="0">
                  <c:v>6</c:v>
                </c:pt>
                <c:pt idx="1">
                  <c:v>22</c:v>
                </c:pt>
                <c:pt idx="2">
                  <c:v>19</c:v>
                </c:pt>
                <c:pt idx="3">
                  <c:v>15</c:v>
                </c:pt>
                <c:pt idx="4">
                  <c:v>21</c:v>
                </c:pt>
                <c:pt idx="5">
                  <c:v>16</c:v>
                </c:pt>
                <c:pt idx="6">
                  <c:v>25</c:v>
                </c:pt>
              </c:numCache>
            </c:numRef>
          </c:val>
          <c:extLst>
            <c:ext xmlns:c16="http://schemas.microsoft.com/office/drawing/2014/chart" uri="{C3380CC4-5D6E-409C-BE32-E72D297353CC}">
              <c16:uniqueId val="{0000000E-6B2F-41CA-9731-BCCC79583A46}"/>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Charts!PivotTable10</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US"/>
              <a:t>Gender</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'Dressing Charts'!$J$3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C0-4381-BD14-CD94352AABA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C0-4381-BD14-CD94352AABA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C0-4381-BD14-CD94352AABA2}"/>
              </c:ext>
            </c:extLst>
          </c:dPt>
          <c:cat>
            <c:strRef>
              <c:f>'Dressing Charts'!$I$4:$I$7</c:f>
              <c:strCache>
                <c:ptCount val="3"/>
                <c:pt idx="0">
                  <c:v>F</c:v>
                </c:pt>
                <c:pt idx="1">
                  <c:v>M</c:v>
                </c:pt>
                <c:pt idx="2">
                  <c:v>Prefer not to say</c:v>
                </c:pt>
              </c:strCache>
            </c:strRef>
          </c:cat>
          <c:val>
            <c:numRef>
              <c:f>'Dressing Charts'!$J$4:$J$7</c:f>
              <c:numCache>
                <c:formatCode>General</c:formatCode>
                <c:ptCount val="3"/>
                <c:pt idx="0">
                  <c:v>73</c:v>
                </c:pt>
                <c:pt idx="1">
                  <c:v>53</c:v>
                </c:pt>
                <c:pt idx="2">
                  <c:v>4</c:v>
                </c:pt>
              </c:numCache>
            </c:numRef>
          </c:val>
          <c:extLst>
            <c:ext xmlns:c16="http://schemas.microsoft.com/office/drawing/2014/chart" uri="{C3380CC4-5D6E-409C-BE32-E72D297353CC}">
              <c16:uniqueId val="{00000006-9DC0-4381-BD14-CD94352AABA2}"/>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Donuts!PivotTable10</c:name>
    <c:fmtId val="5"/>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r>
              <a:rPr lang="en-US"/>
              <a:t>How easy was it for you to arrange your appointment?</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Fira Sans" panose="020B0503050000020004" pitchFamily="34" charset="0"/>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'Diabetes Donuts'!$L$3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1F-4EC6-86AB-E0F818FF0CF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1F-4EC6-86AB-E0F818FF0CFE}"/>
              </c:ext>
            </c:extLst>
          </c:dPt>
          <c:dLbls>
            <c:dLbl>
              <c:idx val="0"/>
              <c:layout>
                <c:manualLayout>
                  <c:x val="0.22538580246913581"/>
                  <c:y val="-9.202898550724640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1F-4EC6-86AB-E0F818FF0CFE}"/>
                </c:ext>
              </c:extLst>
            </c:dLbl>
            <c:dLbl>
              <c:idx val="1"/>
              <c:layout>
                <c:manualLayout>
                  <c:x val="-0.21068672839506172"/>
                  <c:y val="2.300724637681159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A1F-4EC6-86AB-E0F818FF0CFE}"/>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Donuts'!$K$4:$K$6</c:f>
              <c:strCache>
                <c:ptCount val="2"/>
                <c:pt idx="0">
                  <c:v>Fairly easy</c:v>
                </c:pt>
                <c:pt idx="1">
                  <c:v>Very easy</c:v>
                </c:pt>
              </c:strCache>
            </c:strRef>
          </c:cat>
          <c:val>
            <c:numRef>
              <c:f>'Diabetes Donuts'!$L$4:$L$6</c:f>
              <c:numCache>
                <c:formatCode>General</c:formatCode>
                <c:ptCount val="2"/>
                <c:pt idx="0">
                  <c:v>2</c:v>
                </c:pt>
                <c:pt idx="1">
                  <c:v>34</c:v>
                </c:pt>
              </c:numCache>
            </c:numRef>
          </c:val>
          <c:extLst>
            <c:ext xmlns:c16="http://schemas.microsoft.com/office/drawing/2014/chart" uri="{C3380CC4-5D6E-409C-BE32-E72D297353CC}">
              <c16:uniqueId val="{00000004-EA1F-4EC6-86AB-E0F818FF0CFE}"/>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latin typeface="Fira Sans" panose="020B0503050000020004" pitchFamily="34" charset="0"/>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Charts!PivotTable11</c:name>
    <c:fmtId val="-1"/>
  </c:pivotSource>
  <c:chart>
    <c:title>
      <c:tx>
        <c:rich>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r>
              <a:rPr lang="en-US"/>
              <a:t>Ethnicity</a:t>
            </a:r>
          </a:p>
        </c:rich>
      </c:tx>
      <c:overlay val="0"/>
      <c:spPr>
        <a:noFill/>
        <a:ln>
          <a:noFill/>
        </a:ln>
        <a:effectLst/>
      </c:spPr>
      <c:txPr>
        <a:bodyPr rot="0" spcFirstLastPara="1" vertOverflow="ellipsis" vert="horz" wrap="square" anchor="ctr" anchorCtr="1"/>
        <a:lstStyle/>
        <a:p>
          <a:pPr>
            <a:defRPr lang="en-US" sz="96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'Dressing Charts'!$N$3</c:f>
              <c:strCache>
                <c:ptCount val="1"/>
                <c:pt idx="0">
                  <c:v>Total</c:v>
                </c:pt>
              </c:strCache>
            </c:strRef>
          </c:tx>
          <c:spPr>
            <a:solidFill>
              <a:schemeClr val="accent1"/>
            </a:solidFill>
            <a:ln>
              <a:noFill/>
            </a:ln>
            <a:effectLst/>
          </c:spPr>
          <c:invertIfNegative val="0"/>
          <c:cat>
            <c:strRef>
              <c:f>'Dressing Charts'!$M$4:$M$15</c:f>
              <c:strCache>
                <c:ptCount val="11"/>
                <c:pt idx="0">
                  <c:v>Asian or Asian British - Pakistani</c:v>
                </c:pt>
                <c:pt idx="1">
                  <c:v>Mixed - White and Asian background</c:v>
                </c:pt>
                <c:pt idx="2">
                  <c:v>Mixed - Other</c:v>
                </c:pt>
                <c:pt idx="3">
                  <c:v>Black or Black British - Caribbean</c:v>
                </c:pt>
                <c:pt idx="4">
                  <c:v>Asian or Asian British - Other Asian background</c:v>
                </c:pt>
                <c:pt idx="5">
                  <c:v>Black or Black British - African</c:v>
                </c:pt>
                <c:pt idx="6">
                  <c:v>Asian or Asian British - Indian</c:v>
                </c:pt>
                <c:pt idx="7">
                  <c:v>White - Other White background</c:v>
                </c:pt>
                <c:pt idx="8">
                  <c:v>Black or Black British</c:v>
                </c:pt>
                <c:pt idx="9">
                  <c:v>Other - anything other ethnic group</c:v>
                </c:pt>
                <c:pt idx="10">
                  <c:v>White - English, Welsh, Scottish, Northern Irish, British Irish</c:v>
                </c:pt>
              </c:strCache>
            </c:strRef>
          </c:cat>
          <c:val>
            <c:numRef>
              <c:f>'Dressing Charts'!$N$4:$N$15</c:f>
              <c:numCache>
                <c:formatCode>General</c:formatCode>
                <c:ptCount val="11"/>
                <c:pt idx="0">
                  <c:v>2</c:v>
                </c:pt>
                <c:pt idx="1">
                  <c:v>2</c:v>
                </c:pt>
                <c:pt idx="2">
                  <c:v>2</c:v>
                </c:pt>
                <c:pt idx="3">
                  <c:v>5</c:v>
                </c:pt>
                <c:pt idx="4">
                  <c:v>5</c:v>
                </c:pt>
                <c:pt idx="5">
                  <c:v>8</c:v>
                </c:pt>
                <c:pt idx="6">
                  <c:v>9</c:v>
                </c:pt>
                <c:pt idx="7">
                  <c:v>9</c:v>
                </c:pt>
                <c:pt idx="8">
                  <c:v>11</c:v>
                </c:pt>
                <c:pt idx="9">
                  <c:v>13</c:v>
                </c:pt>
                <c:pt idx="10">
                  <c:v>64</c:v>
                </c:pt>
              </c:numCache>
            </c:numRef>
          </c:val>
          <c:extLst>
            <c:ext xmlns:c16="http://schemas.microsoft.com/office/drawing/2014/chart" uri="{C3380CC4-5D6E-409C-BE32-E72D297353CC}">
              <c16:uniqueId val="{00000000-2B32-4D7F-B9C8-FFC85FA7C229}"/>
            </c:ext>
          </c:extLst>
        </c:ser>
        <c:dLbls>
          <c:showLegendKey val="0"/>
          <c:showVal val="0"/>
          <c:showCatName val="0"/>
          <c:showSerName val="0"/>
          <c:showPercent val="0"/>
          <c:showBubbleSize val="0"/>
        </c:dLbls>
        <c:gapWidth val="182"/>
        <c:axId val="854137968"/>
        <c:axId val="147791008"/>
      </c:barChart>
      <c:catAx>
        <c:axId val="854137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crossAx val="147791008"/>
        <c:crosses val="autoZero"/>
        <c:auto val="1"/>
        <c:lblAlgn val="ctr"/>
        <c:lblOffset val="100"/>
        <c:noMultiLvlLbl val="0"/>
      </c:catAx>
      <c:valAx>
        <c:axId val="1477910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crossAx val="854137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lang="en-US"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8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Charts!PivotTable12</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How easy was it for you to book your appointment with our Dressing clinic</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doughnutChart>
        <c:varyColors val="1"/>
        <c:ser>
          <c:idx val="0"/>
          <c:order val="0"/>
          <c:tx>
            <c:strRef>
              <c:f>'Dressing Charts'!$Q$3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D79-4AF2-A8AF-8B20CFD429C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D79-4AF2-A8AF-8B20CFD429C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D79-4AF2-A8AF-8B20CFD429C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D79-4AF2-A8AF-8B20CFD429CF}"/>
              </c:ext>
            </c:extLst>
          </c:dPt>
          <c:cat>
            <c:strRef>
              <c:f>'Dressing Charts'!$P$4:$P$8</c:f>
              <c:strCache>
                <c:ptCount val="4"/>
                <c:pt idx="0">
                  <c:v>Fairly easy</c:v>
                </c:pt>
                <c:pt idx="1">
                  <c:v>Not at all easy</c:v>
                </c:pt>
                <c:pt idx="2">
                  <c:v>Not very easy</c:v>
                </c:pt>
                <c:pt idx="3">
                  <c:v>Very easy</c:v>
                </c:pt>
              </c:strCache>
            </c:strRef>
          </c:cat>
          <c:val>
            <c:numRef>
              <c:f>'Dressing Charts'!$Q$4:$Q$8</c:f>
              <c:numCache>
                <c:formatCode>General</c:formatCode>
                <c:ptCount val="4"/>
                <c:pt idx="0">
                  <c:v>31</c:v>
                </c:pt>
                <c:pt idx="1">
                  <c:v>2</c:v>
                </c:pt>
                <c:pt idx="2">
                  <c:v>1</c:v>
                </c:pt>
                <c:pt idx="3">
                  <c:v>96</c:v>
                </c:pt>
              </c:numCache>
            </c:numRef>
          </c:val>
          <c:extLst>
            <c:ext xmlns:c16="http://schemas.microsoft.com/office/drawing/2014/chart" uri="{C3380CC4-5D6E-409C-BE32-E72D297353CC}">
              <c16:uniqueId val="{00000008-6D79-4AF2-A8AF-8B20CFD429CF}"/>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Charts!PivotTable13</c:name>
    <c:fmtId val="-1"/>
  </c:pivotSource>
  <c:chart>
    <c:title>
      <c:tx>
        <c:rich>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r>
              <a:rPr lang="en-GB" dirty="0"/>
              <a:t>Had you ever heard about this Dressing clinic</a:t>
            </a:r>
          </a:p>
        </c:rich>
      </c:tx>
      <c:overlay val="0"/>
      <c:spPr>
        <a:noFill/>
        <a:ln>
          <a:noFill/>
        </a:ln>
        <a:effectLst/>
      </c:spPr>
      <c:txPr>
        <a:bodyPr rot="0" spcFirstLastPara="1" vertOverflow="ellipsis" vert="horz" wrap="square" anchor="ctr" anchorCtr="1"/>
        <a:lstStyle/>
        <a:p>
          <a:pPr>
            <a:defRPr lang="en-US" sz="60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s>
    <c:plotArea>
      <c:layout/>
      <c:doughnutChart>
        <c:varyColors val="1"/>
        <c:ser>
          <c:idx val="0"/>
          <c:order val="0"/>
          <c:tx>
            <c:strRef>
              <c:f>'Dressing Charts'!$U$3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D92-4523-91CF-C7C92A2D0A0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D92-4523-91CF-C7C92A2D0A05}"/>
              </c:ext>
            </c:extLst>
          </c:dPt>
          <c:cat>
            <c:strRef>
              <c:f>'Dressing Charts'!$T$4:$T$6</c:f>
              <c:strCache>
                <c:ptCount val="2"/>
                <c:pt idx="0">
                  <c:v>No</c:v>
                </c:pt>
                <c:pt idx="1">
                  <c:v>Yes</c:v>
                </c:pt>
              </c:strCache>
            </c:strRef>
          </c:cat>
          <c:val>
            <c:numRef>
              <c:f>'Dressing Charts'!$U$4:$U$6</c:f>
              <c:numCache>
                <c:formatCode>General</c:formatCode>
                <c:ptCount val="2"/>
                <c:pt idx="0">
                  <c:v>43</c:v>
                </c:pt>
                <c:pt idx="1">
                  <c:v>87</c:v>
                </c:pt>
              </c:numCache>
            </c:numRef>
          </c:val>
          <c:extLst>
            <c:ext xmlns:c16="http://schemas.microsoft.com/office/drawing/2014/chart" uri="{C3380CC4-5D6E-409C-BE32-E72D297353CC}">
              <c16:uniqueId val="{00000004-4D92-4523-91CF-C7C92A2D0A05}"/>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5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5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Charts!PivotTable14</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If you had been unable to obtain an appointment with our Dressing clinic</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doughnutChart>
        <c:varyColors val="1"/>
        <c:ser>
          <c:idx val="0"/>
          <c:order val="0"/>
          <c:tx>
            <c:strRef>
              <c:f>'Dressing Charts'!$Y$3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CEE-44C4-9D9E-E3A29FA4E9F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CEE-44C4-9D9E-E3A29FA4E9F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CEE-44C4-9D9E-E3A29FA4E9F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CEE-44C4-9D9E-E3A29FA4E9F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CEE-44C4-9D9E-E3A29FA4E9FC}"/>
              </c:ext>
            </c:extLst>
          </c:dPt>
          <c:cat>
            <c:strRef>
              <c:f>'Dressing Charts'!$X$4:$X$9</c:f>
              <c:strCache>
                <c:ptCount val="5"/>
                <c:pt idx="0">
                  <c:v>A&amp;E</c:v>
                </c:pt>
                <c:pt idx="1">
                  <c:v>GP Surgery</c:v>
                </c:pt>
                <c:pt idx="2">
                  <c:v>Other</c:v>
                </c:pt>
                <c:pt idx="3">
                  <c:v>Pharmacy</c:v>
                </c:pt>
                <c:pt idx="4">
                  <c:v>Urgent Care Centre</c:v>
                </c:pt>
              </c:strCache>
            </c:strRef>
          </c:cat>
          <c:val>
            <c:numRef>
              <c:f>'Dressing Charts'!$Y$4:$Y$9</c:f>
              <c:numCache>
                <c:formatCode>General</c:formatCode>
                <c:ptCount val="5"/>
                <c:pt idx="0">
                  <c:v>28</c:v>
                </c:pt>
                <c:pt idx="1">
                  <c:v>11</c:v>
                </c:pt>
                <c:pt idx="2">
                  <c:v>21</c:v>
                </c:pt>
                <c:pt idx="3">
                  <c:v>1</c:v>
                </c:pt>
                <c:pt idx="4">
                  <c:v>69</c:v>
                </c:pt>
              </c:numCache>
            </c:numRef>
          </c:val>
          <c:extLst>
            <c:ext xmlns:c16="http://schemas.microsoft.com/office/drawing/2014/chart" uri="{C3380CC4-5D6E-409C-BE32-E72D297353CC}">
              <c16:uniqueId val="{0000000A-DCEE-44C4-9D9E-E3A29FA4E9FC}"/>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Charts!PivotTable15</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At the time of booking, were you given clear instructions to bring your dressings with you to your appointment?</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s>
    <c:plotArea>
      <c:layout/>
      <c:doughnutChart>
        <c:varyColors val="1"/>
        <c:ser>
          <c:idx val="0"/>
          <c:order val="0"/>
          <c:tx>
            <c:strRef>
              <c:f>'Dressing Charts'!$AC$3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450-4775-B3CF-9F80BDCA247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450-4775-B3CF-9F80BDCA2473}"/>
              </c:ext>
            </c:extLst>
          </c:dPt>
          <c:cat>
            <c:strRef>
              <c:f>'Dressing Charts'!$AB$4:$AB$6</c:f>
              <c:strCache>
                <c:ptCount val="2"/>
                <c:pt idx="0">
                  <c:v>No</c:v>
                </c:pt>
                <c:pt idx="1">
                  <c:v>Yes</c:v>
                </c:pt>
              </c:strCache>
            </c:strRef>
          </c:cat>
          <c:val>
            <c:numRef>
              <c:f>'Dressing Charts'!$AC$4:$AC$6</c:f>
              <c:numCache>
                <c:formatCode>General</c:formatCode>
                <c:ptCount val="2"/>
                <c:pt idx="0">
                  <c:v>37</c:v>
                </c:pt>
                <c:pt idx="1">
                  <c:v>92</c:v>
                </c:pt>
              </c:numCache>
            </c:numRef>
          </c:val>
          <c:extLst>
            <c:ext xmlns:c16="http://schemas.microsoft.com/office/drawing/2014/chart" uri="{C3380CC4-5D6E-409C-BE32-E72D297353CC}">
              <c16:uniqueId val="{00000004-B450-4775-B3CF-9F80BDCA247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Charts!PivotTable16</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Overall, how would you rate your appointment with our dressing clinic service today?</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doughnutChart>
        <c:varyColors val="1"/>
        <c:ser>
          <c:idx val="0"/>
          <c:order val="0"/>
          <c:tx>
            <c:strRef>
              <c:f>'Dressing Charts'!$AG$3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ECB-468F-BF56-68482B330FC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ECB-468F-BF56-68482B330FC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ECB-468F-BF56-68482B330FC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ECB-468F-BF56-68482B330FC8}"/>
              </c:ext>
            </c:extLst>
          </c:dPt>
          <c:cat>
            <c:strRef>
              <c:f>'Dressing Charts'!$AF$4:$AF$8</c:f>
              <c:strCache>
                <c:ptCount val="4"/>
                <c:pt idx="0">
                  <c:v>Fairly dissatisfied</c:v>
                </c:pt>
                <c:pt idx="1">
                  <c:v>Fairly satisfied</c:v>
                </c:pt>
                <c:pt idx="2">
                  <c:v>Very dissatisfied</c:v>
                </c:pt>
                <c:pt idx="3">
                  <c:v>Very satisfied</c:v>
                </c:pt>
              </c:strCache>
            </c:strRef>
          </c:cat>
          <c:val>
            <c:numRef>
              <c:f>'Dressing Charts'!$AG$4:$AG$8</c:f>
              <c:numCache>
                <c:formatCode>General</c:formatCode>
                <c:ptCount val="4"/>
                <c:pt idx="0">
                  <c:v>2</c:v>
                </c:pt>
                <c:pt idx="1">
                  <c:v>18</c:v>
                </c:pt>
                <c:pt idx="2">
                  <c:v>1</c:v>
                </c:pt>
                <c:pt idx="3">
                  <c:v>109</c:v>
                </c:pt>
              </c:numCache>
            </c:numRef>
          </c:val>
          <c:extLst>
            <c:ext xmlns:c16="http://schemas.microsoft.com/office/drawing/2014/chart" uri="{C3380CC4-5D6E-409C-BE32-E72D297353CC}">
              <c16:uniqueId val="{00000008-EECB-468F-BF56-68482B330FC8}"/>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Charts!PivotTable17</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On a scale of 1 to how would you rate the knowledge and experience of the Nurse </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s>
    <c:plotArea>
      <c:layout/>
      <c:doughnutChart>
        <c:varyColors val="1"/>
        <c:ser>
          <c:idx val="0"/>
          <c:order val="0"/>
          <c:tx>
            <c:strRef>
              <c:f>'Dressing Charts'!$AK$3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070-49C0-BA8C-220D9C2800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070-49C0-BA8C-220D9C2800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070-49C0-BA8C-220D9C2800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070-49C0-BA8C-220D9C28006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070-49C0-BA8C-220D9C28006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070-49C0-BA8C-220D9C280068}"/>
              </c:ext>
            </c:extLst>
          </c:dPt>
          <c:cat>
            <c:strRef>
              <c:f>'Dressing Charts'!$AJ$4:$AJ$10</c:f>
              <c:strCache>
                <c:ptCount val="6"/>
                <c:pt idx="0">
                  <c:v>3</c:v>
                </c:pt>
                <c:pt idx="1">
                  <c:v>4</c:v>
                </c:pt>
                <c:pt idx="2">
                  <c:v>7</c:v>
                </c:pt>
                <c:pt idx="3">
                  <c:v>8</c:v>
                </c:pt>
                <c:pt idx="4">
                  <c:v>9</c:v>
                </c:pt>
                <c:pt idx="5">
                  <c:v>10</c:v>
                </c:pt>
              </c:strCache>
            </c:strRef>
          </c:cat>
          <c:val>
            <c:numRef>
              <c:f>'Dressing Charts'!$AK$4:$AK$10</c:f>
              <c:numCache>
                <c:formatCode>General</c:formatCode>
                <c:ptCount val="6"/>
                <c:pt idx="0">
                  <c:v>3</c:v>
                </c:pt>
                <c:pt idx="1">
                  <c:v>4</c:v>
                </c:pt>
                <c:pt idx="2">
                  <c:v>7</c:v>
                </c:pt>
                <c:pt idx="3">
                  <c:v>32</c:v>
                </c:pt>
                <c:pt idx="4">
                  <c:v>144</c:v>
                </c:pt>
                <c:pt idx="5">
                  <c:v>1070</c:v>
                </c:pt>
              </c:numCache>
            </c:numRef>
          </c:val>
          <c:extLst>
            <c:ext xmlns:c16="http://schemas.microsoft.com/office/drawing/2014/chart" uri="{C3380CC4-5D6E-409C-BE32-E72D297353CC}">
              <c16:uniqueId val="{0000000C-A070-49C0-BA8C-220D9C280068}"/>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[360SurveyAnalysis.xlsx]Dressing Charts!PivotTable19</c:name>
    <c:fmtId val="-1"/>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GB"/>
              <a:t>Would you recommend our Dressing clinic service to family and friends?</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s>
    <c:plotArea>
      <c:layout/>
      <c:doughnutChart>
        <c:varyColors val="1"/>
        <c:ser>
          <c:idx val="0"/>
          <c:order val="0"/>
          <c:tx>
            <c:strRef>
              <c:f>'Dressing Charts'!$AO$3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663-41B1-9332-D439FE4194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663-41B1-9332-D439FE41947A}"/>
              </c:ext>
            </c:extLst>
          </c:dPt>
          <c:cat>
            <c:strRef>
              <c:f>'Dressing Charts'!$AN$4:$AN$6</c:f>
              <c:strCache>
                <c:ptCount val="2"/>
                <c:pt idx="0">
                  <c:v>No</c:v>
                </c:pt>
                <c:pt idx="1">
                  <c:v>Yes</c:v>
                </c:pt>
              </c:strCache>
            </c:strRef>
          </c:cat>
          <c:val>
            <c:numRef>
              <c:f>'Dressing Charts'!$AO$4:$AO$6</c:f>
              <c:numCache>
                <c:formatCode>General</c:formatCode>
                <c:ptCount val="2"/>
                <c:pt idx="0">
                  <c:v>5</c:v>
                </c:pt>
                <c:pt idx="1">
                  <c:v>125</c:v>
                </c:pt>
              </c:numCache>
            </c:numRef>
          </c:val>
          <c:extLst>
            <c:ext xmlns:c16="http://schemas.microsoft.com/office/drawing/2014/chart" uri="{C3380CC4-5D6E-409C-BE32-E72D297353CC}">
              <c16:uniqueId val="{00000004-F663-41B1-9332-D439FE41947A}"/>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Charts!PivotTable1</c:name>
    <c:fmtId val="6"/>
  </c:pivotSource>
  <c:chart>
    <c:title>
      <c:tx>
        <c:rich>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r>
              <a:rPr lang="en-US"/>
              <a:t>Overall, how satisfied were you with your appointment at our Diabetes service today?</a:t>
            </a:r>
          </a:p>
        </c:rich>
      </c:tx>
      <c:overlay val="0"/>
      <c:spPr>
        <a:noFill/>
        <a:ln>
          <a:noFill/>
        </a:ln>
        <a:effectLst/>
      </c:spPr>
      <c:txPr>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doughnutChart>
        <c:varyColors val="1"/>
        <c:ser>
          <c:idx val="0"/>
          <c:order val="0"/>
          <c:tx>
            <c:strRef>
              <c:f>'Diabetes Charts'!$U$3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099-4830-8976-583AAFBC1F1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099-4830-8976-583AAFBC1F1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099-4830-8976-583AAFBC1F17}"/>
              </c:ext>
            </c:extLst>
          </c:dPt>
          <c:dLbls>
            <c:dLbl>
              <c:idx val="0"/>
              <c:layout>
                <c:manualLayout>
                  <c:x val="-0.24714529516220513"/>
                  <c:y val="-9.577993240727211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99-4830-8976-583AAFBC1F17}"/>
                </c:ext>
              </c:extLst>
            </c:dLbl>
            <c:dLbl>
              <c:idx val="1"/>
              <c:layout>
                <c:manualLayout>
                  <c:x val="0.17560323603630351"/>
                  <c:y val="-7.183494930545414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99-4830-8976-583AAFBC1F17}"/>
                </c:ext>
              </c:extLst>
            </c:dLbl>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Charts'!$T$4:$T$7</c:f>
              <c:strCache>
                <c:ptCount val="3"/>
                <c:pt idx="0">
                  <c:v>Fairly dissatisfied</c:v>
                </c:pt>
                <c:pt idx="1">
                  <c:v>Fairly satisfied</c:v>
                </c:pt>
                <c:pt idx="2">
                  <c:v>Very satisfied</c:v>
                </c:pt>
              </c:strCache>
            </c:strRef>
          </c:cat>
          <c:val>
            <c:numRef>
              <c:f>'Diabetes Charts'!$U$4:$U$7</c:f>
              <c:numCache>
                <c:formatCode>General</c:formatCode>
                <c:ptCount val="3"/>
                <c:pt idx="0">
                  <c:v>1</c:v>
                </c:pt>
                <c:pt idx="1">
                  <c:v>3</c:v>
                </c:pt>
                <c:pt idx="2">
                  <c:v>32</c:v>
                </c:pt>
              </c:numCache>
            </c:numRef>
          </c:val>
          <c:extLst>
            <c:ext xmlns:c16="http://schemas.microsoft.com/office/drawing/2014/chart" uri="{C3380CC4-5D6E-409C-BE32-E72D297353CC}">
              <c16:uniqueId val="{00000006-E099-4830-8976-583AAFBC1F17}"/>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00"/>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Charts!PivotTable2</c:name>
    <c:fmtId val="4"/>
  </c:pivotSource>
  <c:chart>
    <c:title>
      <c:tx>
        <c:rich>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r>
              <a:rPr lang="en-US"/>
              <a:t>Following your appointment today, how confident are you that you can manage your Diabetes?</a:t>
            </a:r>
          </a:p>
        </c:rich>
      </c:tx>
      <c:overlay val="0"/>
      <c:spPr>
        <a:noFill/>
        <a:ln>
          <a:noFill/>
        </a:ln>
        <a:effectLst/>
      </c:spPr>
      <c:txPr>
        <a:bodyPr rot="0" spcFirstLastPara="1" vertOverflow="ellipsis" vert="horz" wrap="square" anchor="ctr" anchorCtr="1"/>
        <a:lstStyle/>
        <a:p>
          <a:pPr>
            <a:defRPr lang="en-US" sz="840" b="0"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lang="en-US" sz="9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lang="en-US" sz="9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lang="en-US" sz="9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doughnutChart>
        <c:varyColors val="1"/>
        <c:ser>
          <c:idx val="0"/>
          <c:order val="0"/>
          <c:tx>
            <c:strRef>
              <c:f>'Diabetes Charts'!$X$3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BEB-4C5B-A2E7-CBD9BF42E7A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BEB-4C5B-A2E7-CBD9BF42E7AA}"/>
              </c:ext>
            </c:extLst>
          </c:dPt>
          <c:dLbls>
            <c:spPr>
              <a:noFill/>
              <a:ln>
                <a:noFill/>
              </a:ln>
              <a:effectLst/>
            </c:spPr>
            <c:txPr>
              <a:bodyPr rot="0" spcFirstLastPara="1" vertOverflow="ellipsis" vert="horz" wrap="square" anchor="ctr" anchorCtr="1"/>
              <a:lstStyle/>
              <a:p>
                <a:pPr>
                  <a:defRPr lang="en-US" sz="7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Charts'!$W$4:$W$6</c:f>
              <c:strCache>
                <c:ptCount val="2"/>
                <c:pt idx="0">
                  <c:v>Fairly confident</c:v>
                </c:pt>
                <c:pt idx="1">
                  <c:v>Very confident</c:v>
                </c:pt>
              </c:strCache>
            </c:strRef>
          </c:cat>
          <c:val>
            <c:numRef>
              <c:f>'Diabetes Charts'!$X$4:$X$6</c:f>
              <c:numCache>
                <c:formatCode>General</c:formatCode>
                <c:ptCount val="2"/>
                <c:pt idx="0">
                  <c:v>7</c:v>
                </c:pt>
                <c:pt idx="1">
                  <c:v>29</c:v>
                </c:pt>
              </c:numCache>
            </c:numRef>
          </c:val>
          <c:extLst>
            <c:ext xmlns:c16="http://schemas.microsoft.com/office/drawing/2014/chart" uri="{C3380CC4-5D6E-409C-BE32-E72D297353CC}">
              <c16:uniqueId val="{00000004-8BEB-4C5B-A2E7-CBD9BF42E7AA}"/>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ctr">
        <a:defRPr lang="en-US" sz="700" b="0" i="0" u="none" strike="noStrike" kern="1200" baseline="0">
          <a:solidFill>
            <a:schemeClr val="tx1"/>
          </a:solidFill>
          <a:latin typeface="+mn-lt"/>
          <a:ea typeface="+mn-ea"/>
          <a:cs typeface="+mn-cs"/>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Charts!PivotTable3</c:name>
    <c:fmtId val="5"/>
  </c:pivotSource>
  <c:chart>
    <c:title>
      <c:tx>
        <c:rich>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r>
              <a:rPr lang="en-US"/>
              <a:t>On a scale of 1 to 10 (1 being poor and 10 being excellent) how would you rate the experience with the Diabetes Specialist team?</a:t>
            </a:r>
          </a:p>
        </c:rich>
      </c:tx>
      <c:overlay val="0"/>
      <c:spPr>
        <a:noFill/>
        <a:ln>
          <a:noFill/>
        </a:ln>
        <a:effectLst/>
      </c:spPr>
      <c:txPr>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'Diabetes Charts'!$AA$3</c:f>
              <c:strCache>
                <c:ptCount val="1"/>
                <c:pt idx="0">
                  <c:v>Total</c:v>
                </c:pt>
              </c:strCache>
            </c:strRef>
          </c:tx>
          <c:spPr>
            <a:solidFill>
              <a:schemeClr val="accent1"/>
            </a:solidFill>
            <a:ln>
              <a:noFill/>
            </a:ln>
            <a:effectLst/>
          </c:spPr>
          <c:invertIfNegative val="0"/>
          <c:cat>
            <c:strRef>
              <c:f>'Diabetes Charts'!$Z$4:$Z$8</c:f>
              <c:strCache>
                <c:ptCount val="4"/>
                <c:pt idx="0">
                  <c:v>2</c:v>
                </c:pt>
                <c:pt idx="1">
                  <c:v>8</c:v>
                </c:pt>
                <c:pt idx="2">
                  <c:v>9</c:v>
                </c:pt>
                <c:pt idx="3">
                  <c:v>10</c:v>
                </c:pt>
              </c:strCache>
            </c:strRef>
          </c:cat>
          <c:val>
            <c:numRef>
              <c:f>'Diabetes Charts'!$AA$4:$AA$8</c:f>
              <c:numCache>
                <c:formatCode>General</c:formatCode>
                <c:ptCount val="4"/>
                <c:pt idx="0">
                  <c:v>1</c:v>
                </c:pt>
                <c:pt idx="1">
                  <c:v>1</c:v>
                </c:pt>
                <c:pt idx="2">
                  <c:v>4</c:v>
                </c:pt>
                <c:pt idx="3">
                  <c:v>28</c:v>
                </c:pt>
              </c:numCache>
            </c:numRef>
          </c:val>
          <c:extLst>
            <c:ext xmlns:c16="http://schemas.microsoft.com/office/drawing/2014/chart" uri="{C3380CC4-5D6E-409C-BE32-E72D297353CC}">
              <c16:uniqueId val="{00000000-79FA-42D3-9DDA-DEAF06B1D60E}"/>
            </c:ext>
          </c:extLst>
        </c:ser>
        <c:dLbls>
          <c:showLegendKey val="0"/>
          <c:showVal val="0"/>
          <c:showCatName val="0"/>
          <c:showSerName val="0"/>
          <c:showPercent val="0"/>
          <c:showBubbleSize val="0"/>
        </c:dLbls>
        <c:gapWidth val="150"/>
        <c:axId val="406474416"/>
        <c:axId val="953355583"/>
      </c:barChart>
      <c:catAx>
        <c:axId val="406474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953355583"/>
        <c:crosses val="autoZero"/>
        <c:auto val="1"/>
        <c:lblAlgn val="ctr"/>
        <c:lblOffset val="100"/>
        <c:noMultiLvlLbl val="0"/>
      </c:catAx>
      <c:valAx>
        <c:axId val="953355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40647441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Charts!PivotTable6</c:name>
    <c:fmtId val="5"/>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US"/>
              <a:t>Going forward, if you had the choice of how you’d like to be seen, which appointment type would you prefer?</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s>
    <c:plotArea>
      <c:layout/>
      <c:barChart>
        <c:barDir val="bar"/>
        <c:grouping val="clustered"/>
        <c:varyColors val="0"/>
        <c:ser>
          <c:idx val="0"/>
          <c:order val="0"/>
          <c:tx>
            <c:strRef>
              <c:f>'Diabetes Charts'!$AD$3</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075B-4738-8D65-31251D632EA1}"/>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075B-4738-8D65-31251D632EA1}"/>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075B-4738-8D65-31251D632EA1}"/>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075B-4738-8D65-31251D632EA1}"/>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'Diabetes Charts'!$AC$4:$AC$8</c:f>
              <c:strCache>
                <c:ptCount val="4"/>
                <c:pt idx="0">
                  <c:v>Group consultation</c:v>
                </c:pt>
                <c:pt idx="1">
                  <c:v>One-to-one</c:v>
                </c:pt>
                <c:pt idx="2">
                  <c:v>Telephone consultation</c:v>
                </c:pt>
                <c:pt idx="3">
                  <c:v>Virtual consultation</c:v>
                </c:pt>
              </c:strCache>
            </c:strRef>
          </c:cat>
          <c:val>
            <c:numRef>
              <c:f>'Diabetes Charts'!$AD$4:$AD$8</c:f>
              <c:numCache>
                <c:formatCode>General</c:formatCode>
                <c:ptCount val="4"/>
                <c:pt idx="0">
                  <c:v>1</c:v>
                </c:pt>
                <c:pt idx="1">
                  <c:v>34</c:v>
                </c:pt>
                <c:pt idx="2">
                  <c:v>5</c:v>
                </c:pt>
                <c:pt idx="3">
                  <c:v>2</c:v>
                </c:pt>
              </c:numCache>
            </c:numRef>
          </c:val>
          <c:extLst>
            <c:ext xmlns:c16="http://schemas.microsoft.com/office/drawing/2014/chart" uri="{C3380CC4-5D6E-409C-BE32-E72D297353CC}">
              <c16:uniqueId val="{00000008-075B-4738-8D65-31251D632EA1}"/>
            </c:ext>
          </c:extLst>
        </c:ser>
        <c:dLbls>
          <c:showLegendKey val="0"/>
          <c:showVal val="0"/>
          <c:showCatName val="0"/>
          <c:showSerName val="0"/>
          <c:showPercent val="0"/>
          <c:showBubbleSize val="0"/>
        </c:dLbls>
        <c:gapWidth val="100"/>
        <c:axId val="1418623871"/>
        <c:axId val="1418625311"/>
      </c:barChart>
      <c:valAx>
        <c:axId val="14186253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1418623871"/>
        <c:crosses val="autoZero"/>
        <c:crossBetween val="between"/>
      </c:valAx>
      <c:catAx>
        <c:axId val="1418623871"/>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1418625311"/>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Categories val="1"/>
        <c14:dropZonesVisible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[360SurveyAnalysis.xlsx]Diabetes Charts!PivotTable5</c:name>
    <c:fmtId val="5"/>
  </c:pivotSource>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n-US"/>
              <a:t>Would you recommend our Diabetes service to family and friends? </a:t>
            </a:r>
          </a:p>
        </c:rich>
      </c:tx>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s>
    <c:plotArea>
      <c:layout/>
      <c:doughnutChart>
        <c:varyColors val="1"/>
        <c:ser>
          <c:idx val="0"/>
          <c:order val="0"/>
          <c:tx>
            <c:strRef>
              <c:f>'Diabetes Charts'!$AH$3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2B9-4361-A343-F6FF85049418}"/>
              </c:ext>
            </c:extLst>
          </c:dPt>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'Diabetes Charts'!$AG$4:$AG$5</c:f>
              <c:strCache>
                <c:ptCount val="1"/>
                <c:pt idx="0">
                  <c:v>Yes</c:v>
                </c:pt>
              </c:strCache>
            </c:strRef>
          </c:cat>
          <c:val>
            <c:numRef>
              <c:f>'Diabetes Charts'!$AH$4:$AH$5</c:f>
              <c:numCache>
                <c:formatCode>General</c:formatCode>
                <c:ptCount val="1"/>
                <c:pt idx="0">
                  <c:v>36</c:v>
                </c:pt>
              </c:numCache>
            </c:numRef>
          </c:val>
          <c:extLst>
            <c:ext xmlns:c16="http://schemas.microsoft.com/office/drawing/2014/chart" uri="{C3380CC4-5D6E-409C-BE32-E72D297353CC}">
              <c16:uniqueId val="{00000002-82B9-4361-A343-F6FF85049418}"/>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a15254ac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a15254ac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3529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8971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2112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095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19348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8390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2431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60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7484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4028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1068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672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96452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05246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2633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79215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64493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95656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951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924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8655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3557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096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1401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3207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a8e553c7bd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a8e553c7bd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981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5479025" y="1385475"/>
            <a:ext cx="31002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44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1" name="Google Shape;11;p2"/>
          <p:cNvSpPr txBox="1">
            <a:spLocks noGrp="1"/>
          </p:cNvSpPr>
          <p:nvPr>
            <p:ph type="subTitle" idx="1"/>
          </p:nvPr>
        </p:nvSpPr>
        <p:spPr>
          <a:xfrm>
            <a:off x="5723398" y="2738150"/>
            <a:ext cx="2611500" cy="571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solidFill>
                  <a:schemeClr val="dk1"/>
                </a:solidFill>
                <a:latin typeface="Fira Sans"/>
                <a:ea typeface="Fira Sans"/>
                <a:cs typeface="Fira Sans"/>
                <a:sym typeface="Fira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8474010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3"/>
        <p:cNvGrpSpPr/>
        <p:nvPr/>
      </p:nvGrpSpPr>
      <p:grpSpPr>
        <a:xfrm>
          <a:off x="0" y="0"/>
          <a:ext cx="0" cy="0"/>
          <a:chOff x="0" y="0"/>
          <a:chExt cx="0" cy="0"/>
        </a:xfrm>
      </p:grpSpPr>
      <p:sp>
        <p:nvSpPr>
          <p:cNvPr id="44" name="Google Shape;4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5" name="Google Shape;4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pPr lvl="0"/>
            <a:r>
              <a:rPr lang="en-US"/>
              <a:t>Click to edit Master text styles</a:t>
            </a:r>
          </a:p>
        </p:txBody>
      </p:sp>
      <p:sp>
        <p:nvSpPr>
          <p:cNvPr id="46" name="Google Shape;4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8062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172556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52"/>
        <p:cNvGrpSpPr/>
        <p:nvPr/>
      </p:nvGrpSpPr>
      <p:grpSpPr>
        <a:xfrm>
          <a:off x="0" y="0"/>
          <a:ext cx="0" cy="0"/>
          <a:chOff x="0" y="0"/>
          <a:chExt cx="0" cy="0"/>
        </a:xfrm>
      </p:grpSpPr>
    </p:spTree>
    <p:extLst>
      <p:ext uri="{BB962C8B-B14F-4D97-AF65-F5344CB8AC3E}">
        <p14:creationId xmlns:p14="http://schemas.microsoft.com/office/powerpoint/2010/main" val="1956134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52"/>
        <p:cNvGrpSpPr/>
        <p:nvPr/>
      </p:nvGrpSpPr>
      <p:grpSpPr>
        <a:xfrm>
          <a:off x="0" y="0"/>
          <a:ext cx="0" cy="0"/>
          <a:chOff x="0" y="0"/>
          <a:chExt cx="0" cy="0"/>
        </a:xfrm>
      </p:grpSpPr>
    </p:spTree>
    <p:extLst>
      <p:ext uri="{BB962C8B-B14F-4D97-AF65-F5344CB8AC3E}">
        <p14:creationId xmlns:p14="http://schemas.microsoft.com/office/powerpoint/2010/main" val="176673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en-US"/>
              <a:t>Click to edit Master title style</a:t>
            </a:r>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6813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57200" y="411475"/>
            <a:ext cx="8229600" cy="3363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r>
              <a:rPr lang="en-US"/>
              <a:t>Click to edit Master title style</a:t>
            </a:r>
            <a:endParaRPr/>
          </a:p>
        </p:txBody>
      </p:sp>
      <p:sp>
        <p:nvSpPr>
          <p:cNvPr id="18" name="Google Shape;18;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57467708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1" name="Google Shape;21;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en-US"/>
              <a:t>Click to edit Master text styles</a:t>
            </a:r>
          </a:p>
        </p:txBody>
      </p:sp>
      <p:sp>
        <p:nvSpPr>
          <p:cNvPr id="22" name="Google Shape;22;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en-US"/>
              <a:t>Click to edit Master text styles</a:t>
            </a:r>
          </a:p>
        </p:txBody>
      </p:sp>
      <p:sp>
        <p:nvSpPr>
          <p:cNvPr id="23" name="Google Shape;23;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35579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6" name="Google Shape;26;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01985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US"/>
              <a:t>Click to edit Master title style</a:t>
            </a:r>
            <a:endParaRPr/>
          </a:p>
        </p:txBody>
      </p:sp>
      <p:sp>
        <p:nvSpPr>
          <p:cNvPr id="29" name="Google Shape;29;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en-US"/>
              <a:t>Click to edit Master text styles</a:t>
            </a:r>
          </a:p>
        </p:txBody>
      </p:sp>
      <p:sp>
        <p:nvSpPr>
          <p:cNvPr id="30" name="Google Shape;3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58976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
        <p:nvSpPr>
          <p:cNvPr id="33" name="Google Shape;3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9917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4"/>
        <p:cNvGrpSpPr/>
        <p:nvPr/>
      </p:nvGrpSpPr>
      <p:grpSpPr>
        <a:xfrm>
          <a:off x="0" y="0"/>
          <a:ext cx="0" cy="0"/>
          <a:chOff x="0" y="0"/>
          <a:chExt cx="0" cy="0"/>
        </a:xfrm>
      </p:grpSpPr>
      <p:sp>
        <p:nvSpPr>
          <p:cNvPr id="35" name="Google Shape;35;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US"/>
              <a:t>Click to edit Master title style</a:t>
            </a:r>
            <a:endParaRPr/>
          </a:p>
        </p:txBody>
      </p:sp>
      <p:sp>
        <p:nvSpPr>
          <p:cNvPr id="37" name="Google Shape;37;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US"/>
              <a:t>Click to edit Master subtitle style</a:t>
            </a:r>
            <a:endParaRPr/>
          </a:p>
        </p:txBody>
      </p:sp>
      <p:sp>
        <p:nvSpPr>
          <p:cNvPr id="38" name="Google Shape;38;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pPr lvl="0"/>
            <a:r>
              <a:rPr lang="en-US"/>
              <a:t>Click to edit Master text styles</a:t>
            </a:r>
          </a:p>
        </p:txBody>
      </p:sp>
      <p:sp>
        <p:nvSpPr>
          <p:cNvPr id="39" name="Google Shape;3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938116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0"/>
        <p:cNvGrpSpPr/>
        <p:nvPr/>
      </p:nvGrpSpPr>
      <p:grpSpPr>
        <a:xfrm>
          <a:off x="0" y="0"/>
          <a:ext cx="0" cy="0"/>
          <a:chOff x="0" y="0"/>
          <a:chExt cx="0" cy="0"/>
        </a:xfrm>
      </p:grpSpPr>
      <p:sp>
        <p:nvSpPr>
          <p:cNvPr id="41" name="Google Shape;41;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pPr lvl="0"/>
            <a:r>
              <a:rPr lang="en-US"/>
              <a:t>Click to edit Master text styles</a:t>
            </a:r>
          </a:p>
        </p:txBody>
      </p:sp>
      <p:sp>
        <p:nvSpPr>
          <p:cNvPr id="42" name="Google Shape;4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1057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Condensed Medium"/>
              <a:buNone/>
              <a:defRPr sz="2800">
                <a:solidFill>
                  <a:schemeClr val="dk1"/>
                </a:solidFill>
                <a:latin typeface="Fira Sans Condensed Medium"/>
                <a:ea typeface="Fira Sans Condensed Medium"/>
                <a:cs typeface="Fira Sans Condensed Medium"/>
                <a:sym typeface="Fira Sans Condensed Medium"/>
              </a:defRPr>
            </a:lvl1pPr>
            <a:lvl2pPr lvl="1">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2pPr>
            <a:lvl3pPr lvl="2">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3pPr>
            <a:lvl4pPr lvl="3">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4pPr>
            <a:lvl5pPr lvl="4">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5pPr>
            <a:lvl6pPr lvl="5">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6pPr>
            <a:lvl7pPr lvl="6">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7pPr>
            <a:lvl8pPr lvl="7">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8pPr>
            <a:lvl9pPr lvl="8">
              <a:spcBef>
                <a:spcPts val="0"/>
              </a:spcBef>
              <a:spcAft>
                <a:spcPts val="0"/>
              </a:spcAft>
              <a:buClr>
                <a:schemeClr val="dk1"/>
              </a:buClr>
              <a:buSzPts val="2800"/>
              <a:buFont typeface="Fira Sans Condensed"/>
              <a:buNone/>
              <a:defRPr sz="2800">
                <a:solidFill>
                  <a:schemeClr val="dk1"/>
                </a:solidFill>
                <a:latin typeface="Fira Sans Condensed"/>
                <a:ea typeface="Fira Sans Condensed"/>
                <a:cs typeface="Fira Sans Condensed"/>
                <a:sym typeface="Fira Sans Condense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118313380"/>
      </p:ext>
    </p:extLst>
  </p:cSld>
  <p:clrMap bg1="lt1" tx1="dk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51" name="Google Shape;51;p13"/>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1640173253"/>
      </p:ext>
    </p:extLst>
  </p:cSld>
  <p:clrMap bg1="lt1" tx1="dk1" bg2="dk2" tx2="lt2" accent1="accent1" accent2="accent2" accent3="accent3" accent4="accent4" accent5="accent5" accent6="accent6" hlink="hlink" folHlink="folHlink"/>
  <p:sldLayoutIdLst>
    <p:sldLayoutId id="2147483677"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51" name="Google Shape;51;p13"/>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3111793229"/>
      </p:ext>
    </p:extLst>
  </p:cSld>
  <p:clrMap bg1="lt1" tx1="dk1" bg2="dk2" tx2="lt2" accent1="accent1" accent2="accent2" accent3="accent3" accent4="accent4" accent5="accent5" accent6="accent6" hlink="hlink" folHlink="folHlink"/>
  <p:sldLayoutIdLst>
    <p:sldLayoutId id="2147483679"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chart" Target="../charts/chart19.xml"/></Relationships>
</file>

<file path=ppt/slides/_rels/slide1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chart" Target="../charts/char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chart" Target="../charts/chart27.xml"/><Relationship Id="rId5" Type="http://schemas.openxmlformats.org/officeDocument/2006/relationships/chart" Target="../charts/chart26.xml"/><Relationship Id="rId4" Type="http://schemas.openxmlformats.org/officeDocument/2006/relationships/chart" Target="../charts/char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30.xml"/><Relationship Id="rId4" Type="http://schemas.openxmlformats.org/officeDocument/2006/relationships/chart" Target="../charts/chart29.xml"/></Relationships>
</file>

<file path=ppt/slides/_rels/slide1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chart" Target="../charts/chart34.xml"/><Relationship Id="rId5" Type="http://schemas.openxmlformats.org/officeDocument/2006/relationships/chart" Target="../charts/chart33.xml"/><Relationship Id="rId4" Type="http://schemas.openxmlformats.org/officeDocument/2006/relationships/chart" Target="../charts/chart32.xml"/></Relationships>
</file>

<file path=ppt/slides/_rels/slide1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37.xml"/><Relationship Id="rId4" Type="http://schemas.openxmlformats.org/officeDocument/2006/relationships/chart" Target="../charts/chart3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40.xml"/><Relationship Id="rId4" Type="http://schemas.openxmlformats.org/officeDocument/2006/relationships/chart" Target="../charts/chart39.xml"/></Relationships>
</file>

<file path=ppt/slides/_rels/slide23.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chart" Target="../charts/chart44.xml"/><Relationship Id="rId5" Type="http://schemas.openxmlformats.org/officeDocument/2006/relationships/chart" Target="../charts/chart43.xml"/><Relationship Id="rId4" Type="http://schemas.openxmlformats.org/officeDocument/2006/relationships/chart" Target="../charts/chart42.xml"/></Relationships>
</file>

<file path=ppt/slides/_rels/slide24.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47.xml"/><Relationship Id="rId4" Type="http://schemas.openxmlformats.org/officeDocument/2006/relationships/chart" Target="../charts/chart4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chart" Target="../charts/char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pic>
        <p:nvPicPr>
          <p:cNvPr id="6" name="Picture 5" descr="A large green field with buildings in the background&#10;&#10;Description automatically generated with medium confidence">
            <a:extLst>
              <a:ext uri="{FF2B5EF4-FFF2-40B4-BE49-F238E27FC236}">
                <a16:creationId xmlns:a16="http://schemas.microsoft.com/office/drawing/2014/main" id="{CB22B123-FC79-29D5-A99C-158D08E726F0}"/>
              </a:ext>
            </a:extLst>
          </p:cNvPr>
          <p:cNvPicPr>
            <a:picLocks noChangeAspect="1"/>
          </p:cNvPicPr>
          <p:nvPr/>
        </p:nvPicPr>
        <p:blipFill>
          <a:blip r:embed="rId3">
            <a:alphaModFix amt="35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5184" y="1077156"/>
            <a:ext cx="9150524" cy="4113970"/>
          </a:xfrm>
          <a:prstGeom prst="rect">
            <a:avLst/>
          </a:prstGeom>
        </p:spPr>
      </p:pic>
      <p:sp>
        <p:nvSpPr>
          <p:cNvPr id="8" name="!!WhiteRec">
            <a:extLst>
              <a:ext uri="{FF2B5EF4-FFF2-40B4-BE49-F238E27FC236}">
                <a16:creationId xmlns:a16="http://schemas.microsoft.com/office/drawing/2014/main" id="{528E68A6-1ABD-6D27-4DC3-8FAC24AF7445}"/>
              </a:ext>
            </a:extLst>
          </p:cNvPr>
          <p:cNvSpPr/>
          <p:nvPr/>
        </p:nvSpPr>
        <p:spPr>
          <a:xfrm>
            <a:off x="0" y="0"/>
            <a:ext cx="9144000" cy="1753850"/>
          </a:xfrm>
          <a:prstGeom prst="rect">
            <a:avLst/>
          </a:prstGeom>
          <a:gradFill flip="none" rotWithShape="1">
            <a:gsLst>
              <a:gs pos="30000">
                <a:srgbClr val="FBFDFA"/>
              </a:gs>
              <a:gs pos="0">
                <a:schemeClr val="accent1">
                  <a:lumMod val="5000"/>
                  <a:lumOff val="95000"/>
                  <a:alpha val="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GB" sz="1050">
              <a:solidFill>
                <a:prstClr val="white"/>
              </a:solidFill>
              <a:latin typeface="Fira Sans" panose="020B0503050000020004" pitchFamily="34" charset="0"/>
            </a:endParaRPr>
          </a:p>
        </p:txBody>
      </p:sp>
      <p:sp>
        <p:nvSpPr>
          <p:cNvPr id="59" name="!!MainTitle"/>
          <p:cNvSpPr txBox="1">
            <a:spLocks noGrp="1"/>
          </p:cNvSpPr>
          <p:nvPr>
            <p:ph type="ctrTitle"/>
          </p:nvPr>
        </p:nvSpPr>
        <p:spPr>
          <a:xfrm>
            <a:off x="2908998" y="48733"/>
            <a:ext cx="6107551" cy="1282673"/>
          </a:xfrm>
          <a:prstGeom prst="rect">
            <a:avLst/>
          </a:prstGeom>
        </p:spPr>
        <p:txBody>
          <a:bodyPr spcFirstLastPara="1" vert="horz" wrap="square" lIns="91425" tIns="91425" rIns="91425" bIns="91425" rtlCol="0" anchor="ctr" anchorCtr="0">
            <a:noAutofit/>
          </a:bodyPr>
          <a:lstStyle/>
          <a:p>
            <a:pPr algn="r"/>
            <a:r>
              <a:rPr lang="en" dirty="0"/>
              <a:t>Greenwich Health 360 Survey Report</a:t>
            </a:r>
            <a:endParaRPr dirty="0"/>
          </a:p>
        </p:txBody>
      </p:sp>
      <p:sp>
        <p:nvSpPr>
          <p:cNvPr id="60" name="!!MainSubtitle"/>
          <p:cNvSpPr txBox="1">
            <a:spLocks noGrp="1"/>
          </p:cNvSpPr>
          <p:nvPr>
            <p:ph type="subTitle" idx="1"/>
          </p:nvPr>
        </p:nvSpPr>
        <p:spPr>
          <a:xfrm>
            <a:off x="3372790" y="1416242"/>
            <a:ext cx="5225717" cy="317700"/>
          </a:xfrm>
          <a:prstGeom prst="rect">
            <a:avLst/>
          </a:prstGeom>
        </p:spPr>
        <p:txBody>
          <a:bodyPr spcFirstLastPara="1" vert="horz" wrap="square" lIns="91425" tIns="91425" rIns="91425" bIns="91425" rtlCol="0" anchor="ctr" anchorCtr="0">
            <a:noAutofit/>
          </a:bodyPr>
          <a:lstStyle/>
          <a:p>
            <a:pPr algn="r"/>
            <a:r>
              <a:rPr lang="en-GB" dirty="0"/>
              <a:t>2022/23</a:t>
            </a:r>
            <a:endParaRPr dirty="0"/>
          </a:p>
        </p:txBody>
      </p:sp>
      <p:sp>
        <p:nvSpPr>
          <p:cNvPr id="69" name="Google Shape;69;p17"/>
          <p:cNvSpPr/>
          <p:nvPr/>
        </p:nvSpPr>
        <p:spPr>
          <a:xfrm>
            <a:off x="8163478" y="1116115"/>
            <a:ext cx="4598" cy="4470"/>
          </a:xfrm>
          <a:custGeom>
            <a:avLst/>
            <a:gdLst/>
            <a:ahLst/>
            <a:cxnLst/>
            <a:rect l="l" t="t" r="r" b="b"/>
            <a:pathLst>
              <a:path w="36" h="35" extrusionOk="0">
                <a:moveTo>
                  <a:pt x="1" y="0"/>
                </a:moveTo>
                <a:lnTo>
                  <a:pt x="27" y="34"/>
                </a:lnTo>
                <a:lnTo>
                  <a:pt x="35" y="34"/>
                </a:lnTo>
                <a:lnTo>
                  <a:pt x="1" y="0"/>
                </a:lnTo>
                <a:close/>
              </a:path>
            </a:pathLst>
          </a:custGeom>
          <a:solidFill>
            <a:schemeClr val="accent1"/>
          </a:solidFill>
          <a:ln>
            <a:noFill/>
          </a:ln>
        </p:spPr>
        <p:txBody>
          <a:bodyPr spcFirstLastPara="1" wrap="square" lIns="91425" tIns="91425" rIns="91425" bIns="91425" anchor="ctr" anchorCtr="0">
            <a:noAutofit/>
          </a:bodyPr>
          <a:lstStyle/>
          <a:p>
            <a:pPr algn="ctr" defTabSz="685800">
              <a:defRPr/>
            </a:pPr>
            <a:endParaRPr sz="1800">
              <a:latin typeface="Fira Sans" panose="020B0503050000020004" pitchFamily="34" charset="0"/>
              <a:ea typeface="+mn-ea"/>
            </a:endParaRPr>
          </a:p>
        </p:txBody>
      </p:sp>
      <p:sp>
        <p:nvSpPr>
          <p:cNvPr id="70" name="Google Shape;70;p17"/>
          <p:cNvSpPr/>
          <p:nvPr/>
        </p:nvSpPr>
        <p:spPr>
          <a:xfrm>
            <a:off x="8144349" y="1733778"/>
            <a:ext cx="1277" cy="128"/>
          </a:xfrm>
          <a:custGeom>
            <a:avLst/>
            <a:gdLst/>
            <a:ahLst/>
            <a:cxnLst/>
            <a:rect l="l" t="t" r="r" b="b"/>
            <a:pathLst>
              <a:path w="10" h="1" extrusionOk="0">
                <a:moveTo>
                  <a:pt x="9" y="1"/>
                </a:moveTo>
                <a:cubicBezTo>
                  <a:pt x="9" y="1"/>
                  <a:pt x="9" y="1"/>
                  <a:pt x="1" y="1"/>
                </a:cubicBezTo>
                <a:lnTo>
                  <a:pt x="1" y="1"/>
                </a:lnTo>
                <a:close/>
              </a:path>
            </a:pathLst>
          </a:custGeom>
          <a:solidFill>
            <a:srgbClr val="A9584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algn="ctr" defTabSz="685800">
              <a:defRPr/>
            </a:pPr>
            <a:endParaRPr sz="1800">
              <a:latin typeface="Fira Sans" panose="020B0503050000020004" pitchFamily="34" charset="0"/>
              <a:ea typeface="+mn-ea"/>
            </a:endParaRPr>
          </a:p>
        </p:txBody>
      </p:sp>
      <p:grpSp>
        <p:nvGrpSpPr>
          <p:cNvPr id="11" name="!!GHCircle">
            <a:extLst>
              <a:ext uri="{FF2B5EF4-FFF2-40B4-BE49-F238E27FC236}">
                <a16:creationId xmlns:a16="http://schemas.microsoft.com/office/drawing/2014/main" id="{F269B85C-D737-1753-611D-8A9DFC4983EF}"/>
              </a:ext>
            </a:extLst>
          </p:cNvPr>
          <p:cNvGrpSpPr/>
          <p:nvPr/>
        </p:nvGrpSpPr>
        <p:grpSpPr>
          <a:xfrm>
            <a:off x="-531857" y="359871"/>
            <a:ext cx="4074645" cy="4074659"/>
            <a:chOff x="-906697" y="712662"/>
            <a:chExt cx="5432860" cy="5432878"/>
          </a:xfrm>
        </p:grpSpPr>
        <p:sp>
          <p:nvSpPr>
            <p:cNvPr id="7" name="Oval 6">
              <a:extLst>
                <a:ext uri="{FF2B5EF4-FFF2-40B4-BE49-F238E27FC236}">
                  <a16:creationId xmlns:a16="http://schemas.microsoft.com/office/drawing/2014/main" id="{A1095D02-C8E6-09A2-A2B8-89AD98D9338F}"/>
                </a:ext>
              </a:extLst>
            </p:cNvPr>
            <p:cNvSpPr/>
            <p:nvPr/>
          </p:nvSpPr>
          <p:spPr>
            <a:xfrm>
              <a:off x="-230003" y="1346356"/>
              <a:ext cx="4083946" cy="408394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GB" sz="1050">
                <a:solidFill>
                  <a:prstClr val="white"/>
                </a:solidFill>
                <a:latin typeface="Fira Sans" panose="020B0503050000020004" pitchFamily="34" charset="0"/>
              </a:endParaRPr>
            </a:p>
          </p:txBody>
        </p:sp>
        <p:sp>
          <p:nvSpPr>
            <p:cNvPr id="75" name="Google Shape;75;p17"/>
            <p:cNvSpPr/>
            <p:nvPr/>
          </p:nvSpPr>
          <p:spPr>
            <a:xfrm>
              <a:off x="-906697" y="712740"/>
              <a:ext cx="5432800" cy="5432800"/>
            </a:xfrm>
            <a:prstGeom prst="donut">
              <a:avLst>
                <a:gd name="adj" fmla="val 13327"/>
              </a:avLst>
            </a:prstGeom>
            <a:solidFill>
              <a:srgbClr val="EFEFEF"/>
            </a:solidFill>
            <a:ln w="28575" cap="flat" cmpd="sng">
              <a:solidFill>
                <a:srgbClr val="EFEFEF"/>
              </a:solidFill>
              <a:prstDash val="solid"/>
              <a:round/>
              <a:headEnd type="none" w="sm" len="sm"/>
              <a:tailEnd type="none" w="sm" len="sm"/>
            </a:ln>
          </p:spPr>
          <p:txBody>
            <a:bodyPr spcFirstLastPara="1" wrap="square" lIns="91425" tIns="45700" rIns="91425" bIns="45700" anchor="ctr" anchorCtr="0">
              <a:noAutofit/>
            </a:bodyPr>
            <a:lstStyle/>
            <a:p>
              <a:pPr algn="ctr" defTabSz="685800">
                <a:defRPr/>
              </a:pPr>
              <a:endParaRPr sz="3600">
                <a:solidFill>
                  <a:srgbClr val="AAAAAA"/>
                </a:solidFill>
                <a:latin typeface="Calibri"/>
                <a:ea typeface="Calibri"/>
                <a:cs typeface="Calibri"/>
                <a:sym typeface="Calibri"/>
              </a:endParaRPr>
            </a:p>
          </p:txBody>
        </p:sp>
        <p:sp>
          <p:nvSpPr>
            <p:cNvPr id="76" name="Google Shape;76;p17"/>
            <p:cNvSpPr/>
            <p:nvPr/>
          </p:nvSpPr>
          <p:spPr>
            <a:xfrm>
              <a:off x="-906697" y="712740"/>
              <a:ext cx="5432800" cy="5432800"/>
            </a:xfrm>
            <a:prstGeom prst="blockArc">
              <a:avLst>
                <a:gd name="adj1" fmla="val 520356"/>
                <a:gd name="adj2" fmla="val 12716113"/>
                <a:gd name="adj3" fmla="val 13503"/>
              </a:avLst>
            </a:prstGeom>
            <a:solidFill>
              <a:schemeClr val="accent1"/>
            </a:solidFill>
            <a:ln w="2857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algn="ctr" defTabSz="685800">
                <a:defRPr/>
              </a:pPr>
              <a:endParaRPr sz="3600">
                <a:solidFill>
                  <a:srgbClr val="AAAAAA"/>
                </a:solidFill>
                <a:latin typeface="Calibri"/>
                <a:ea typeface="Calibri"/>
                <a:cs typeface="Calibri"/>
                <a:sym typeface="Calibri"/>
              </a:endParaRPr>
            </a:p>
          </p:txBody>
        </p:sp>
        <p:sp>
          <p:nvSpPr>
            <p:cNvPr id="77" name="Google Shape;77;p17"/>
            <p:cNvSpPr/>
            <p:nvPr/>
          </p:nvSpPr>
          <p:spPr>
            <a:xfrm rot="9900055">
              <a:off x="-906646" y="712781"/>
              <a:ext cx="5432692" cy="5432692"/>
            </a:xfrm>
            <a:prstGeom prst="blockArc">
              <a:avLst>
                <a:gd name="adj1" fmla="val 8183050"/>
                <a:gd name="adj2" fmla="val 12716113"/>
                <a:gd name="adj3" fmla="val 13503"/>
              </a:avLst>
            </a:prstGeom>
            <a:solidFill>
              <a:schemeClr val="accent3"/>
            </a:solidFill>
            <a:ln w="28575"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algn="ctr" defTabSz="685800">
                <a:defRPr/>
              </a:pPr>
              <a:endParaRPr sz="3600">
                <a:solidFill>
                  <a:srgbClr val="AAAAAA"/>
                </a:solidFill>
                <a:latin typeface="Calibri"/>
                <a:ea typeface="Calibri"/>
                <a:cs typeface="Calibri"/>
                <a:sym typeface="Calibri"/>
              </a:endParaRPr>
            </a:p>
          </p:txBody>
        </p:sp>
        <p:sp>
          <p:nvSpPr>
            <p:cNvPr id="78" name="Google Shape;78;p17"/>
            <p:cNvSpPr/>
            <p:nvPr/>
          </p:nvSpPr>
          <p:spPr>
            <a:xfrm rot="3599955">
              <a:off x="-906513" y="712662"/>
              <a:ext cx="5432676" cy="5432676"/>
            </a:xfrm>
            <a:prstGeom prst="blockArc">
              <a:avLst>
                <a:gd name="adj1" fmla="val 8183050"/>
                <a:gd name="adj2" fmla="val 12716113"/>
                <a:gd name="adj3" fmla="val 13503"/>
              </a:avLst>
            </a:prstGeom>
            <a:solidFill>
              <a:schemeClr val="accent5"/>
            </a:solidFill>
            <a:ln w="2857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algn="ctr" defTabSz="685800">
                <a:defRPr/>
              </a:pPr>
              <a:endParaRPr sz="3600">
                <a:solidFill>
                  <a:srgbClr val="AAAAAA"/>
                </a:solidFill>
                <a:latin typeface="Calibri"/>
                <a:ea typeface="Calibri"/>
                <a:cs typeface="Calibri"/>
                <a:sym typeface="Calibri"/>
              </a:endParaRPr>
            </a:p>
          </p:txBody>
        </p:sp>
        <p:pic>
          <p:nvPicPr>
            <p:cNvPr id="4" name="Picture 13">
              <a:extLst>
                <a:ext uri="{FF2B5EF4-FFF2-40B4-BE49-F238E27FC236}">
                  <a16:creationId xmlns:a16="http://schemas.microsoft.com/office/drawing/2014/main" id="{8D788CF2-A7E8-1ACC-2670-119D78443DBF}"/>
                </a:ext>
              </a:extLst>
            </p:cNvPr>
            <p:cNvPicPr>
              <a:picLocks noChangeAspect="1"/>
            </p:cNvPicPr>
            <p:nvPr/>
          </p:nvPicPr>
          <p:blipFill>
            <a:blip r:embed="rId5"/>
            <a:srcRect/>
            <a:stretch>
              <a:fillRect/>
            </a:stretch>
          </p:blipFill>
          <p:spPr>
            <a:xfrm>
              <a:off x="132764" y="2671414"/>
              <a:ext cx="3362069" cy="1412069"/>
            </a:xfrm>
            <a:prstGeom prst="rect">
              <a:avLst/>
            </a:prstGeom>
          </p:spPr>
        </p:pic>
      </p:grpSp>
      <p:sp>
        <p:nvSpPr>
          <p:cNvPr id="2" name="Google Shape;61;p17">
            <a:extLst>
              <a:ext uri="{FF2B5EF4-FFF2-40B4-BE49-F238E27FC236}">
                <a16:creationId xmlns:a16="http://schemas.microsoft.com/office/drawing/2014/main" id="{063BA721-1C75-C0A3-3E48-AC2647A6E409}"/>
              </a:ext>
            </a:extLst>
          </p:cNvPr>
          <p:cNvSpPr/>
          <p:nvPr/>
        </p:nvSpPr>
        <p:spPr>
          <a:xfrm>
            <a:off x="0" y="5210200"/>
            <a:ext cx="232200" cy="2322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3" name="Google Shape;62;p17">
            <a:extLst>
              <a:ext uri="{FF2B5EF4-FFF2-40B4-BE49-F238E27FC236}">
                <a16:creationId xmlns:a16="http://schemas.microsoft.com/office/drawing/2014/main" id="{8FF6BDA1-7435-70F8-C10D-198BC15E6903}"/>
              </a:ext>
            </a:extLst>
          </p:cNvPr>
          <p:cNvSpPr/>
          <p:nvPr/>
        </p:nvSpPr>
        <p:spPr>
          <a:xfrm>
            <a:off x="232159" y="5210200"/>
            <a:ext cx="232200" cy="2322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5" name="Google Shape;63;p17">
            <a:extLst>
              <a:ext uri="{FF2B5EF4-FFF2-40B4-BE49-F238E27FC236}">
                <a16:creationId xmlns:a16="http://schemas.microsoft.com/office/drawing/2014/main" id="{7E1F9F08-334D-1978-CD43-076B7168B261}"/>
              </a:ext>
            </a:extLst>
          </p:cNvPr>
          <p:cNvSpPr/>
          <p:nvPr/>
        </p:nvSpPr>
        <p:spPr>
          <a:xfrm>
            <a:off x="464317" y="5210200"/>
            <a:ext cx="232200" cy="2322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9" name="Google Shape;64;p17">
            <a:extLst>
              <a:ext uri="{FF2B5EF4-FFF2-40B4-BE49-F238E27FC236}">
                <a16:creationId xmlns:a16="http://schemas.microsoft.com/office/drawing/2014/main" id="{E4D31D3F-6DDA-AD12-6FAC-BCF73D82AD1D}"/>
              </a:ext>
            </a:extLst>
          </p:cNvPr>
          <p:cNvSpPr/>
          <p:nvPr/>
        </p:nvSpPr>
        <p:spPr>
          <a:xfrm>
            <a:off x="696476" y="5210200"/>
            <a:ext cx="232200" cy="2322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10" name="Google Shape;65;p17">
            <a:extLst>
              <a:ext uri="{FF2B5EF4-FFF2-40B4-BE49-F238E27FC236}">
                <a16:creationId xmlns:a16="http://schemas.microsoft.com/office/drawing/2014/main" id="{D5918186-15A5-F950-C425-2E955AF2E436}"/>
              </a:ext>
            </a:extLst>
          </p:cNvPr>
          <p:cNvSpPr/>
          <p:nvPr/>
        </p:nvSpPr>
        <p:spPr>
          <a:xfrm>
            <a:off x="928635" y="5210200"/>
            <a:ext cx="232200" cy="232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12" name="Google Shape;66;p17">
            <a:extLst>
              <a:ext uri="{FF2B5EF4-FFF2-40B4-BE49-F238E27FC236}">
                <a16:creationId xmlns:a16="http://schemas.microsoft.com/office/drawing/2014/main" id="{162CACF8-B400-A166-DFE2-36136F719E87}"/>
              </a:ext>
            </a:extLst>
          </p:cNvPr>
          <p:cNvSpPr/>
          <p:nvPr/>
        </p:nvSpPr>
        <p:spPr>
          <a:xfrm>
            <a:off x="1160794" y="5210200"/>
            <a:ext cx="232200" cy="2322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13" name="Google Shape;67;p17">
            <a:extLst>
              <a:ext uri="{FF2B5EF4-FFF2-40B4-BE49-F238E27FC236}">
                <a16:creationId xmlns:a16="http://schemas.microsoft.com/office/drawing/2014/main" id="{54FE2F06-7E1B-30D6-DBA4-728C526BE186}"/>
              </a:ext>
            </a:extLst>
          </p:cNvPr>
          <p:cNvSpPr/>
          <p:nvPr/>
        </p:nvSpPr>
        <p:spPr>
          <a:xfrm>
            <a:off x="1392952" y="5210200"/>
            <a:ext cx="232200" cy="2322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
        <p:nvSpPr>
          <p:cNvPr id="14" name="Google Shape;68;p17">
            <a:extLst>
              <a:ext uri="{FF2B5EF4-FFF2-40B4-BE49-F238E27FC236}">
                <a16:creationId xmlns:a16="http://schemas.microsoft.com/office/drawing/2014/main" id="{A9EAB161-188B-8D70-9805-055658743C3B}"/>
              </a:ext>
            </a:extLst>
          </p:cNvPr>
          <p:cNvSpPr/>
          <p:nvPr/>
        </p:nvSpPr>
        <p:spPr>
          <a:xfrm>
            <a:off x="1625111" y="5210200"/>
            <a:ext cx="232200" cy="232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panose="020B05030500000200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4" name="Rectangle 3">
            <a:extLst>
              <a:ext uri="{FF2B5EF4-FFF2-40B4-BE49-F238E27FC236}">
                <a16:creationId xmlns:a16="http://schemas.microsoft.com/office/drawing/2014/main" id="{052C9703-A47D-0002-4D1D-0D119FF7AE3A}"/>
              </a:ext>
            </a:extLst>
          </p:cNvPr>
          <p:cNvSpPr/>
          <p:nvPr/>
        </p:nvSpPr>
        <p:spPr>
          <a:xfrm>
            <a:off x="4657728"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DC5F733F-68E1-B836-2C75-833CD045F385}"/>
              </a:ext>
            </a:extLst>
          </p:cNvPr>
          <p:cNvSpPr/>
          <p:nvPr/>
        </p:nvSpPr>
        <p:spPr>
          <a:xfrm>
            <a:off x="301073"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Smoking - Analysis</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3" y="1141343"/>
            <a:ext cx="4029406" cy="2339102"/>
          </a:xfrm>
          <a:prstGeom prst="rect">
            <a:avLst/>
          </a:prstGeom>
          <a:noFill/>
        </p:spPr>
        <p:txBody>
          <a:bodyPr wrap="square">
            <a:spAutoFit/>
          </a:bodyPr>
          <a:lstStyle/>
          <a:p>
            <a:r>
              <a:rPr lang="en-GB" sz="900" u="sng" dirty="0">
                <a:solidFill>
                  <a:schemeClr val="bg1"/>
                </a:solidFill>
                <a:latin typeface="Fira Sans" panose="020B0503050000020004" pitchFamily="34" charset="0"/>
              </a:rPr>
              <a:t>Key Themes:</a:t>
            </a:r>
          </a:p>
          <a:p>
            <a:endParaRPr lang="en-GB" sz="700" dirty="0">
              <a:solidFill>
                <a:schemeClr val="bg1"/>
              </a:solidFill>
              <a:latin typeface="Fira Sans" panose="020B0503050000020004" pitchFamily="34" charset="0"/>
            </a:endParaRPr>
          </a:p>
          <a:p>
            <a:pPr marL="171450" indent="-171450">
              <a:buFontTx/>
              <a:buChar char="-"/>
            </a:pPr>
            <a:r>
              <a:rPr lang="en-GB" sz="1000" dirty="0">
                <a:solidFill>
                  <a:schemeClr val="bg1"/>
                </a:solidFill>
                <a:latin typeface="Fira Sans" panose="020B0503050000020004" pitchFamily="34" charset="0"/>
                <a:cs typeface="Arial"/>
                <a:sym typeface="Arial"/>
              </a:rPr>
              <a:t>Patients were very happy with this service including the knowledge of the Live Well Advisor</a:t>
            </a:r>
          </a:p>
          <a:p>
            <a:pPr marL="171450" indent="-171450">
              <a:buFontTx/>
              <a:buChar char="-"/>
            </a:pPr>
            <a:endParaRPr lang="en-GB" sz="1000" dirty="0">
              <a:solidFill>
                <a:schemeClr val="bg1"/>
              </a:solidFill>
              <a:latin typeface="Fira Sans" panose="020B0503050000020004" pitchFamily="34" charset="0"/>
              <a:cs typeface="Arial"/>
              <a:sym typeface="Arial"/>
            </a:endParaRPr>
          </a:p>
          <a:p>
            <a:pPr marL="171450" indent="-171450">
              <a:buFontTx/>
              <a:buChar char="-"/>
            </a:pPr>
            <a:r>
              <a:rPr lang="en-GB" sz="1000" dirty="0">
                <a:solidFill>
                  <a:schemeClr val="bg1"/>
                </a:solidFill>
                <a:latin typeface="Fira Sans" panose="020B0503050000020004" pitchFamily="34" charset="0"/>
                <a:cs typeface="Arial"/>
                <a:sym typeface="Arial"/>
              </a:rPr>
              <a:t>The Service currently operates as a telephone service – this had a very positive response as it worked well for most of the patients.</a:t>
            </a:r>
          </a:p>
          <a:p>
            <a:pPr marL="171450" indent="-171450">
              <a:buFontTx/>
              <a:buChar char="-"/>
            </a:pPr>
            <a:endParaRPr lang="en-GB" sz="1000" dirty="0">
              <a:solidFill>
                <a:schemeClr val="bg1"/>
              </a:solidFill>
              <a:latin typeface="Fira Sans" panose="020B0503050000020004" pitchFamily="34" charset="0"/>
              <a:cs typeface="Arial"/>
              <a:sym typeface="Arial"/>
            </a:endParaRPr>
          </a:p>
          <a:p>
            <a:pPr marL="171450" indent="-171450">
              <a:buFontTx/>
              <a:buChar char="-"/>
            </a:pPr>
            <a:r>
              <a:rPr lang="en-GB" sz="1000" dirty="0">
                <a:solidFill>
                  <a:schemeClr val="bg1"/>
                </a:solidFill>
                <a:latin typeface="Fira Sans" panose="020B0503050000020004" pitchFamily="34" charset="0"/>
                <a:cs typeface="Arial"/>
                <a:sym typeface="Arial"/>
              </a:rPr>
              <a:t>Being able to collect the NRT from various locations was also helpful.</a:t>
            </a:r>
          </a:p>
          <a:p>
            <a:pPr marL="171450" indent="-171450">
              <a:buFontTx/>
              <a:buChar char="-"/>
            </a:pPr>
            <a:endParaRPr lang="en-GB" sz="1000" dirty="0">
              <a:solidFill>
                <a:schemeClr val="bg1"/>
              </a:solidFill>
              <a:latin typeface="Fira Sans" panose="020B0503050000020004" pitchFamily="34" charset="0"/>
              <a:cs typeface="Arial"/>
              <a:sym typeface="Arial"/>
            </a:endParaRPr>
          </a:p>
          <a:p>
            <a:pPr marL="171450" indent="-171450">
              <a:buFontTx/>
              <a:buChar char="-"/>
            </a:pPr>
            <a:r>
              <a:rPr lang="en-GB" sz="1000" dirty="0">
                <a:solidFill>
                  <a:schemeClr val="bg1"/>
                </a:solidFill>
                <a:latin typeface="Fira Sans" panose="020B0503050000020004" pitchFamily="34" charset="0"/>
                <a:cs typeface="Arial"/>
                <a:sym typeface="Arial"/>
              </a:rPr>
              <a:t>The patients reported they felt very well supported by the Live Well Advisor with their success in quitting smoking.</a:t>
            </a:r>
          </a:p>
          <a:p>
            <a:pPr algn="just"/>
            <a:endParaRPr lang="en-US" sz="1000" dirty="0">
              <a:solidFill>
                <a:schemeClr val="bg1"/>
              </a:solidFill>
              <a:latin typeface="Fira Sans" panose="020B0503050000020004" pitchFamily="34" charset="0"/>
            </a:endParaRPr>
          </a:p>
        </p:txBody>
      </p:sp>
      <p:sp>
        <p:nvSpPr>
          <p:cNvPr id="22" name="TextBox 21">
            <a:extLst>
              <a:ext uri="{FF2B5EF4-FFF2-40B4-BE49-F238E27FC236}">
                <a16:creationId xmlns:a16="http://schemas.microsoft.com/office/drawing/2014/main" id="{803ED9EA-B682-07AE-E8B5-05A5C21265AD}"/>
              </a:ext>
            </a:extLst>
          </p:cNvPr>
          <p:cNvSpPr txBox="1"/>
          <p:nvPr/>
        </p:nvSpPr>
        <p:spPr>
          <a:xfrm>
            <a:off x="4654568" y="1141343"/>
            <a:ext cx="4104000" cy="492443"/>
          </a:xfrm>
          <a:prstGeom prst="rect">
            <a:avLst/>
          </a:prstGeom>
          <a:noFill/>
        </p:spPr>
        <p:txBody>
          <a:bodyPr wrap="square">
            <a:spAutoFit/>
          </a:bodyPr>
          <a:lstStyle/>
          <a:p>
            <a:r>
              <a:rPr lang="en-GB" sz="900" u="sng" dirty="0">
                <a:solidFill>
                  <a:schemeClr val="bg1"/>
                </a:solidFill>
                <a:latin typeface="Fira Sans" panose="020B0503050000020004" pitchFamily="34" charset="0"/>
              </a:rPr>
              <a:t>Actions/Outcomes: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General overall feedback was good</a:t>
            </a:r>
          </a:p>
        </p:txBody>
      </p:sp>
    </p:spTree>
    <p:extLst>
      <p:ext uri="{BB962C8B-B14F-4D97-AF65-F5344CB8AC3E}">
        <p14:creationId xmlns:p14="http://schemas.microsoft.com/office/powerpoint/2010/main" val="1456656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64318" y="160320"/>
            <a:ext cx="9076225" cy="567409"/>
          </a:xfrm>
          <a:prstGeom prst="rect">
            <a:avLst/>
          </a:prstGeom>
        </p:spPr>
        <p:txBody>
          <a:bodyPr spcFirstLastPara="1" wrap="square" lIns="91425" tIns="91425" rIns="91425" bIns="91425" anchor="ctr" anchorCtr="0">
            <a:noAutofit/>
          </a:bodyPr>
          <a:lstStyle/>
          <a:p>
            <a:pPr algn="ctr"/>
            <a:r>
              <a:rPr lang="en" dirty="0"/>
              <a:t>360 Survey – LARC (Long acting reversible  contraception)</a:t>
            </a:r>
            <a:endParaRPr dirty="0"/>
          </a:p>
        </p:txBody>
      </p:sp>
      <p:graphicFrame>
        <p:nvGraphicFramePr>
          <p:cNvPr id="5" name="Chart 4">
            <a:extLst>
              <a:ext uri="{FF2B5EF4-FFF2-40B4-BE49-F238E27FC236}">
                <a16:creationId xmlns:a16="http://schemas.microsoft.com/office/drawing/2014/main" id="{2D7D0045-4882-9F6E-A762-ABC86866A253}"/>
              </a:ext>
            </a:extLst>
          </p:cNvPr>
          <p:cNvGraphicFramePr>
            <a:graphicFrameLocks/>
          </p:cNvGraphicFramePr>
          <p:nvPr>
            <p:extLst>
              <p:ext uri="{D42A27DB-BD31-4B8C-83A1-F6EECF244321}">
                <p14:modId xmlns:p14="http://schemas.microsoft.com/office/powerpoint/2010/main" val="884905801"/>
              </p:ext>
            </p:extLst>
          </p:nvPr>
        </p:nvGraphicFramePr>
        <p:xfrm>
          <a:off x="65988" y="691506"/>
          <a:ext cx="4105373" cy="24951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3C73CD2D-1769-8E31-CB73-DB1FC58C998B}"/>
              </a:ext>
            </a:extLst>
          </p:cNvPr>
          <p:cNvGraphicFramePr>
            <a:graphicFrameLocks/>
          </p:cNvGraphicFramePr>
          <p:nvPr>
            <p:extLst>
              <p:ext uri="{D42A27DB-BD31-4B8C-83A1-F6EECF244321}">
                <p14:modId xmlns:p14="http://schemas.microsoft.com/office/powerpoint/2010/main" val="3811916819"/>
              </p:ext>
            </p:extLst>
          </p:nvPr>
        </p:nvGraphicFramePr>
        <p:xfrm>
          <a:off x="4171361" y="733021"/>
          <a:ext cx="4694548" cy="24951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061F8A41-3EB3-E0B9-77B3-57F9BC3523D7}"/>
              </a:ext>
            </a:extLst>
          </p:cNvPr>
          <p:cNvGraphicFramePr>
            <a:graphicFrameLocks/>
          </p:cNvGraphicFramePr>
          <p:nvPr>
            <p:extLst>
              <p:ext uri="{D42A27DB-BD31-4B8C-83A1-F6EECF244321}">
                <p14:modId xmlns:p14="http://schemas.microsoft.com/office/powerpoint/2010/main" val="1650992093"/>
              </p:ext>
            </p:extLst>
          </p:nvPr>
        </p:nvGraphicFramePr>
        <p:xfrm>
          <a:off x="1217720" y="3344334"/>
          <a:ext cx="1800000" cy="180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D792A1A3-ABD6-1870-6CF6-D28747BA9CF8}"/>
              </a:ext>
            </a:extLst>
          </p:cNvPr>
          <p:cNvGraphicFramePr>
            <a:graphicFrameLocks/>
          </p:cNvGraphicFramePr>
          <p:nvPr>
            <p:extLst>
              <p:ext uri="{D42A27DB-BD31-4B8C-83A1-F6EECF244321}">
                <p14:modId xmlns:p14="http://schemas.microsoft.com/office/powerpoint/2010/main" val="1470677997"/>
              </p:ext>
            </p:extLst>
          </p:nvPr>
        </p:nvGraphicFramePr>
        <p:xfrm>
          <a:off x="4105372" y="3327661"/>
          <a:ext cx="1800000" cy="180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133240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LARC</a:t>
            </a:r>
            <a:endParaRPr dirty="0"/>
          </a:p>
        </p:txBody>
      </p:sp>
      <p:graphicFrame>
        <p:nvGraphicFramePr>
          <p:cNvPr id="5" name="Chart 4">
            <a:extLst>
              <a:ext uri="{FF2B5EF4-FFF2-40B4-BE49-F238E27FC236}">
                <a16:creationId xmlns:a16="http://schemas.microsoft.com/office/drawing/2014/main" id="{4F42F522-8083-2991-56C6-5BD27A243FCB}"/>
              </a:ext>
            </a:extLst>
          </p:cNvPr>
          <p:cNvGraphicFramePr>
            <a:graphicFrameLocks/>
          </p:cNvGraphicFramePr>
          <p:nvPr>
            <p:extLst>
              <p:ext uri="{D42A27DB-BD31-4B8C-83A1-F6EECF244321}">
                <p14:modId xmlns:p14="http://schemas.microsoft.com/office/powerpoint/2010/main" val="175208075"/>
              </p:ext>
            </p:extLst>
          </p:nvPr>
        </p:nvGraphicFramePr>
        <p:xfrm>
          <a:off x="890832" y="1204863"/>
          <a:ext cx="1800000" cy="18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CE82FF88-B3E6-7802-7CF9-B386B2EC5E43}"/>
              </a:ext>
            </a:extLst>
          </p:cNvPr>
          <p:cNvGraphicFramePr>
            <a:graphicFrameLocks/>
          </p:cNvGraphicFramePr>
          <p:nvPr>
            <p:extLst>
              <p:ext uri="{D42A27DB-BD31-4B8C-83A1-F6EECF244321}">
                <p14:modId xmlns:p14="http://schemas.microsoft.com/office/powerpoint/2010/main" val="3466038088"/>
              </p:ext>
            </p:extLst>
          </p:nvPr>
        </p:nvGraphicFramePr>
        <p:xfrm>
          <a:off x="5924747" y="1204863"/>
          <a:ext cx="1800000" cy="180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99494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LARC</a:t>
            </a:r>
            <a:endParaRPr dirty="0"/>
          </a:p>
        </p:txBody>
      </p:sp>
      <p:graphicFrame>
        <p:nvGraphicFramePr>
          <p:cNvPr id="2" name="Chart 1">
            <a:extLst>
              <a:ext uri="{FF2B5EF4-FFF2-40B4-BE49-F238E27FC236}">
                <a16:creationId xmlns:a16="http://schemas.microsoft.com/office/drawing/2014/main" id="{5EE9C9C2-1661-C9DE-4A9C-81FDE6E49F69}"/>
              </a:ext>
            </a:extLst>
          </p:cNvPr>
          <p:cNvGraphicFramePr>
            <a:graphicFrameLocks/>
          </p:cNvGraphicFramePr>
          <p:nvPr>
            <p:extLst>
              <p:ext uri="{D42A27DB-BD31-4B8C-83A1-F6EECF244321}">
                <p14:modId xmlns:p14="http://schemas.microsoft.com/office/powerpoint/2010/main" val="1892694783"/>
              </p:ext>
            </p:extLst>
          </p:nvPr>
        </p:nvGraphicFramePr>
        <p:xfrm>
          <a:off x="1498861" y="845775"/>
          <a:ext cx="1800000" cy="18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0FE3E0B2-1F8B-87DF-6873-A7D5E7B1D9CA}"/>
              </a:ext>
            </a:extLst>
          </p:cNvPr>
          <p:cNvGraphicFramePr>
            <a:graphicFrameLocks/>
          </p:cNvGraphicFramePr>
          <p:nvPr>
            <p:extLst>
              <p:ext uri="{D42A27DB-BD31-4B8C-83A1-F6EECF244321}">
                <p14:modId xmlns:p14="http://schemas.microsoft.com/office/powerpoint/2010/main" val="1402623349"/>
              </p:ext>
            </p:extLst>
          </p:nvPr>
        </p:nvGraphicFramePr>
        <p:xfrm>
          <a:off x="6254683" y="712185"/>
          <a:ext cx="1800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78F06A33-141D-64A2-9435-DC86001EC3D1}"/>
              </a:ext>
            </a:extLst>
          </p:cNvPr>
          <p:cNvGraphicFramePr>
            <a:graphicFrameLocks/>
          </p:cNvGraphicFramePr>
          <p:nvPr>
            <p:extLst>
              <p:ext uri="{D42A27DB-BD31-4B8C-83A1-F6EECF244321}">
                <p14:modId xmlns:p14="http://schemas.microsoft.com/office/powerpoint/2010/main" val="3777340784"/>
              </p:ext>
            </p:extLst>
          </p:nvPr>
        </p:nvGraphicFramePr>
        <p:xfrm>
          <a:off x="1305613" y="2764633"/>
          <a:ext cx="1800000" cy="180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5">
            <a:extLst>
              <a:ext uri="{FF2B5EF4-FFF2-40B4-BE49-F238E27FC236}">
                <a16:creationId xmlns:a16="http://schemas.microsoft.com/office/drawing/2014/main" id="{4DEB65E0-ADBE-7573-B8FD-17AD9D84FDBF}"/>
              </a:ext>
            </a:extLst>
          </p:cNvPr>
          <p:cNvGraphicFramePr>
            <a:graphicFrameLocks/>
          </p:cNvGraphicFramePr>
          <p:nvPr>
            <p:extLst>
              <p:ext uri="{D42A27DB-BD31-4B8C-83A1-F6EECF244321}">
                <p14:modId xmlns:p14="http://schemas.microsoft.com/office/powerpoint/2010/main" val="1643478119"/>
              </p:ext>
            </p:extLst>
          </p:nvPr>
        </p:nvGraphicFramePr>
        <p:xfrm>
          <a:off x="6254683" y="2737695"/>
          <a:ext cx="1800000" cy="180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2131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LARC</a:t>
            </a:r>
            <a:endParaRPr dirty="0"/>
          </a:p>
        </p:txBody>
      </p:sp>
      <p:sp>
        <p:nvSpPr>
          <p:cNvPr id="7" name="TextBox 6">
            <a:extLst>
              <a:ext uri="{FF2B5EF4-FFF2-40B4-BE49-F238E27FC236}">
                <a16:creationId xmlns:a16="http://schemas.microsoft.com/office/drawing/2014/main" id="{C0F3A611-99A4-EABB-E417-39951EBFEDB1}"/>
              </a:ext>
            </a:extLst>
          </p:cNvPr>
          <p:cNvSpPr txBox="1"/>
          <p:nvPr/>
        </p:nvSpPr>
        <p:spPr>
          <a:xfrm>
            <a:off x="133663" y="619185"/>
            <a:ext cx="4572000" cy="3647152"/>
          </a:xfrm>
          <a:prstGeom prst="rect">
            <a:avLst/>
          </a:prstGeom>
          <a:noFill/>
        </p:spPr>
        <p:txBody>
          <a:bodyPr wrap="square">
            <a:spAutoFit/>
          </a:bodyPr>
          <a:lstStyle/>
          <a:p>
            <a:pPr marL="171450" indent="-171450">
              <a:buFont typeface="Arial" panose="020B0604020202020204" pitchFamily="34" charset="0"/>
              <a:buChar char="•"/>
            </a:pPr>
            <a:r>
              <a:rPr lang="en-GB" sz="700" dirty="0"/>
              <a:t>A leaflet of all information </a:t>
            </a:r>
            <a:r>
              <a:rPr lang="en-GB" sz="700" dirty="0" err="1"/>
              <a:t>requured</a:t>
            </a:r>
            <a:r>
              <a:rPr lang="en-GB" sz="700" dirty="0"/>
              <a:t> off dos and don’t after implant and planted. And what to do when things go wrong.</a:t>
            </a:r>
          </a:p>
          <a:p>
            <a:pPr marL="171450" indent="-171450">
              <a:buFont typeface="Arial" panose="020B0604020202020204" pitchFamily="34" charset="0"/>
              <a:buChar char="•"/>
            </a:pPr>
            <a:r>
              <a:rPr lang="en-GB" sz="700" dirty="0"/>
              <a:t>A pleasant visit. Good staff. Good service.</a:t>
            </a:r>
          </a:p>
          <a:p>
            <a:pPr marL="171450" indent="-171450">
              <a:buFont typeface="Arial" panose="020B0604020202020204" pitchFamily="34" charset="0"/>
              <a:buChar char="•"/>
            </a:pPr>
            <a:r>
              <a:rPr lang="en-GB" sz="700" dirty="0"/>
              <a:t>Absolutely brilliant appointment with Dr McCarthy and Steph today. Very professional service and sensitive and friendly. Made me feel at ease - they do a fantastic job and are a credit to the NHS. I’d highly recommend this service to others.</a:t>
            </a:r>
          </a:p>
          <a:p>
            <a:pPr marL="171450" indent="-171450">
              <a:buFont typeface="Arial" panose="020B0604020202020204" pitchFamily="34" charset="0"/>
              <a:buChar char="•"/>
            </a:pPr>
            <a:r>
              <a:rPr lang="en-GB" sz="700" dirty="0"/>
              <a:t>All staff friendly. In the appointment the staff were so re-</a:t>
            </a:r>
            <a:r>
              <a:rPr lang="en-GB" sz="700" dirty="0" err="1"/>
              <a:t>assurring</a:t>
            </a:r>
            <a:r>
              <a:rPr lang="en-GB" sz="700" dirty="0"/>
              <a:t> &amp; put my mi d.at </a:t>
            </a:r>
            <a:r>
              <a:rPr lang="en-GB" sz="700" dirty="0" err="1"/>
              <a:t>redt</a:t>
            </a:r>
            <a:endParaRPr lang="en-GB" sz="700" dirty="0"/>
          </a:p>
          <a:p>
            <a:pPr marL="171450" indent="-171450">
              <a:buFont typeface="Arial" panose="020B0604020202020204" pitchFamily="34" charset="0"/>
              <a:buChar char="•"/>
            </a:pPr>
            <a:r>
              <a:rPr lang="en-GB" sz="700" dirty="0"/>
              <a:t>All the staff were very lovely from reception to the nurse and nurse assistant who attended my appointment. I had an Marina coil removed and they explained everything thoroughly put me at ease and also were very quick to carry out the procedure without causing much discomfort.</a:t>
            </a:r>
          </a:p>
          <a:p>
            <a:pPr marL="171450" indent="-171450">
              <a:buFont typeface="Arial" panose="020B0604020202020204" pitchFamily="34" charset="0"/>
              <a:buChar char="•"/>
            </a:pPr>
            <a:r>
              <a:rPr lang="en-GB" sz="700" dirty="0"/>
              <a:t>Amazing and satisfying. Got all the information I needed before my coil was fitted. There was lots of assurance for me not to worry or be afraid. Well done to the Nurses.</a:t>
            </a:r>
          </a:p>
          <a:p>
            <a:pPr marL="171450" indent="-171450">
              <a:buFont typeface="Arial" panose="020B0604020202020204" pitchFamily="34" charset="0"/>
              <a:buChar char="•"/>
            </a:pPr>
            <a:r>
              <a:rPr lang="en-GB" sz="700" dirty="0"/>
              <a:t>Both clinicians were highly informative while putting me at ease. Very professional very efficient and really approachable people.</a:t>
            </a:r>
          </a:p>
          <a:p>
            <a:pPr marL="171450" indent="-171450">
              <a:buFont typeface="Arial" panose="020B0604020202020204" pitchFamily="34" charset="0"/>
              <a:buChar char="•"/>
            </a:pPr>
            <a:r>
              <a:rPr lang="en-GB" sz="700" dirty="0"/>
              <a:t>Both ladies made me feel really at ease every step</a:t>
            </a:r>
          </a:p>
          <a:p>
            <a:pPr marL="171450" indent="-171450">
              <a:buFont typeface="Arial" panose="020B0604020202020204" pitchFamily="34" charset="0"/>
              <a:buChar char="•"/>
            </a:pPr>
            <a:r>
              <a:rPr lang="en-GB" sz="700" dirty="0"/>
              <a:t>Both the </a:t>
            </a:r>
            <a:r>
              <a:rPr lang="en-GB" sz="700" dirty="0" err="1"/>
              <a:t>dorctor</a:t>
            </a:r>
            <a:r>
              <a:rPr lang="en-GB" sz="700" dirty="0"/>
              <a:t> and the nurse very </a:t>
            </a:r>
            <a:r>
              <a:rPr lang="en-GB" sz="700" dirty="0" err="1"/>
              <a:t>very</a:t>
            </a:r>
            <a:r>
              <a:rPr lang="en-GB" sz="700" dirty="0"/>
              <a:t> caring and lovely.</a:t>
            </a:r>
          </a:p>
          <a:p>
            <a:pPr marL="171450" indent="-171450">
              <a:buFont typeface="Arial" panose="020B0604020202020204" pitchFamily="34" charset="0"/>
              <a:buChar char="•"/>
            </a:pPr>
            <a:r>
              <a:rPr lang="en-GB" sz="700" dirty="0"/>
              <a:t>coil fitting they ensured I was okay. Really friendly and knowledgeable couldn’t have faulted them</a:t>
            </a:r>
          </a:p>
          <a:p>
            <a:pPr marL="171450" indent="-171450">
              <a:buFont typeface="Arial" panose="020B0604020202020204" pitchFamily="34" charset="0"/>
              <a:buChar char="•"/>
            </a:pPr>
            <a:r>
              <a:rPr lang="en-GB" sz="700" dirty="0"/>
              <a:t>Dr Long was incredible. She was very informative listened and understood my needs/ wants</a:t>
            </a:r>
          </a:p>
          <a:p>
            <a:pPr marL="171450" indent="-171450">
              <a:buFont typeface="Arial" panose="020B0604020202020204" pitchFamily="34" charset="0"/>
              <a:buChar char="•"/>
            </a:pPr>
            <a:r>
              <a:rPr lang="en-GB" sz="700" dirty="0"/>
              <a:t>Dr Rahman was lovely and she explained the procedure very well. Her demeanour made me feel calm and put confidence in her ability to perform the procedure.</a:t>
            </a:r>
          </a:p>
          <a:p>
            <a:pPr marL="171450" indent="-171450">
              <a:buFont typeface="Arial" panose="020B0604020202020204" pitchFamily="34" charset="0"/>
              <a:buChar char="•"/>
            </a:pPr>
            <a:r>
              <a:rPr lang="en-GB" sz="700" dirty="0"/>
              <a:t>Dr was lovely &amp; knowledgeable. Made me feel very comfortable &amp; safe</a:t>
            </a:r>
          </a:p>
          <a:p>
            <a:pPr marL="171450" indent="-171450">
              <a:buFont typeface="Arial" panose="020B0604020202020204" pitchFamily="34" charset="0"/>
              <a:buChar char="•"/>
            </a:pPr>
            <a:r>
              <a:rPr lang="en-GB" sz="700" dirty="0"/>
              <a:t>Easy service and great way to book as you have options of different places to get your contraception. Very friendly and very helpful.</a:t>
            </a:r>
          </a:p>
          <a:p>
            <a:pPr marL="171450" indent="-171450">
              <a:buFont typeface="Arial" panose="020B0604020202020204" pitchFamily="34" charset="0"/>
              <a:buChar char="•"/>
            </a:pPr>
            <a:r>
              <a:rPr lang="en-GB" sz="700" dirty="0"/>
              <a:t>Emma and Jodie were very reassuring professional and efficient during my appointment. All my questions were answered and I was made to feel comfortable and safe which I really appreciated.</a:t>
            </a:r>
          </a:p>
          <a:p>
            <a:pPr marL="171450" indent="-171450">
              <a:buFont typeface="Arial" panose="020B0604020202020204" pitchFamily="34" charset="0"/>
              <a:buChar char="•"/>
            </a:pPr>
            <a:r>
              <a:rPr lang="en-GB" sz="700" dirty="0"/>
              <a:t>Fab staff.</a:t>
            </a:r>
          </a:p>
          <a:p>
            <a:pPr marL="171450" indent="-171450">
              <a:buFont typeface="Arial" panose="020B0604020202020204" pitchFamily="34" charset="0"/>
              <a:buChar char="•"/>
            </a:pPr>
            <a:r>
              <a:rPr lang="en-GB" sz="700" dirty="0"/>
              <a:t>Friendly &amp; informative staff put me at ease &amp; clean &amp; comfortable environment to be in.</a:t>
            </a:r>
          </a:p>
          <a:p>
            <a:pPr marL="171450" indent="-171450">
              <a:buFont typeface="Arial" panose="020B0604020202020204" pitchFamily="34" charset="0"/>
              <a:buChar char="•"/>
            </a:pPr>
            <a:r>
              <a:rPr lang="en-GB" sz="700" dirty="0"/>
              <a:t>Friendly and caring</a:t>
            </a:r>
          </a:p>
          <a:p>
            <a:pPr marL="171450" indent="-171450">
              <a:buFont typeface="Arial" panose="020B0604020202020204" pitchFamily="34" charset="0"/>
              <a:buChar char="•"/>
            </a:pPr>
            <a:r>
              <a:rPr lang="en-GB" sz="700" dirty="0"/>
              <a:t>Good </a:t>
            </a:r>
            <a:r>
              <a:rPr lang="en-GB" sz="700" dirty="0" err="1"/>
              <a:t>dr</a:t>
            </a:r>
            <a:r>
              <a:rPr lang="en-GB" sz="700" dirty="0"/>
              <a:t> </a:t>
            </a:r>
            <a:r>
              <a:rPr lang="en-GB" sz="700" dirty="0" err="1"/>
              <a:t>iam</a:t>
            </a:r>
            <a:r>
              <a:rPr lang="en-GB" sz="700" dirty="0"/>
              <a:t> really happy with </a:t>
            </a:r>
            <a:r>
              <a:rPr lang="en-GB" sz="700" dirty="0" err="1"/>
              <a:t>dr</a:t>
            </a:r>
            <a:r>
              <a:rPr lang="en-GB" sz="700" dirty="0"/>
              <a:t> and staff</a:t>
            </a:r>
          </a:p>
          <a:p>
            <a:pPr marL="171450" indent="-171450">
              <a:buFont typeface="Arial" panose="020B0604020202020204" pitchFamily="34" charset="0"/>
              <a:buChar char="•"/>
            </a:pPr>
            <a:r>
              <a:rPr lang="en-GB" sz="700" dirty="0"/>
              <a:t>Great experience and I really appreciated the staff </a:t>
            </a:r>
            <a:r>
              <a:rPr lang="en-GB" sz="700" dirty="0" err="1"/>
              <a:t>accomodating</a:t>
            </a:r>
            <a:r>
              <a:rPr lang="en-GB" sz="700" dirty="0"/>
              <a:t> me bringing my baby as I didn't have any other options</a:t>
            </a:r>
          </a:p>
          <a:p>
            <a:pPr marL="171450" indent="-171450">
              <a:buFont typeface="Arial" panose="020B0604020202020204" pitchFamily="34" charset="0"/>
              <a:buChar char="•"/>
            </a:pPr>
            <a:r>
              <a:rPr lang="en-GB" sz="700" dirty="0"/>
              <a:t>Great experience and I really appreciated the staff </a:t>
            </a:r>
            <a:r>
              <a:rPr lang="en-GB" sz="700" dirty="0" err="1"/>
              <a:t>accomodating</a:t>
            </a:r>
            <a:r>
              <a:rPr lang="en-GB" sz="700" dirty="0"/>
              <a:t> me bringing my baby as I didn't have any other options</a:t>
            </a:r>
          </a:p>
        </p:txBody>
      </p:sp>
      <p:sp>
        <p:nvSpPr>
          <p:cNvPr id="10" name="TextBox 9">
            <a:extLst>
              <a:ext uri="{FF2B5EF4-FFF2-40B4-BE49-F238E27FC236}">
                <a16:creationId xmlns:a16="http://schemas.microsoft.com/office/drawing/2014/main" id="{8A700483-6FBE-C5CD-31E0-553CB21251F4}"/>
              </a:ext>
            </a:extLst>
          </p:cNvPr>
          <p:cNvSpPr txBox="1"/>
          <p:nvPr/>
        </p:nvSpPr>
        <p:spPr>
          <a:xfrm>
            <a:off x="4572000" y="619185"/>
            <a:ext cx="4572000" cy="4062651"/>
          </a:xfrm>
          <a:prstGeom prst="rect">
            <a:avLst/>
          </a:prstGeom>
          <a:noFill/>
        </p:spPr>
        <p:txBody>
          <a:bodyPr wrap="square">
            <a:spAutoFit/>
          </a:bodyPr>
          <a:lstStyle/>
          <a:p>
            <a:pPr marL="171450" indent="-171450">
              <a:buFont typeface="Arial" panose="020B0604020202020204" pitchFamily="34" charset="0"/>
              <a:buChar char="•"/>
            </a:pPr>
            <a:r>
              <a:rPr lang="en-GB" sz="600" dirty="0"/>
              <a:t>Great reassuring and understanding service</a:t>
            </a:r>
          </a:p>
          <a:p>
            <a:pPr marL="171450" indent="-171450">
              <a:buFont typeface="Arial" panose="020B0604020202020204" pitchFamily="34" charset="0"/>
              <a:buChar char="•"/>
            </a:pPr>
            <a:r>
              <a:rPr lang="en-GB" sz="600" dirty="0"/>
              <a:t>I felt really comfortable considering it was my first gynaecological appointment ever</a:t>
            </a:r>
          </a:p>
          <a:p>
            <a:pPr marL="171450" indent="-171450">
              <a:buFont typeface="Arial" panose="020B0604020202020204" pitchFamily="34" charset="0"/>
              <a:buChar char="•"/>
            </a:pPr>
            <a:r>
              <a:rPr lang="en-GB" sz="600" dirty="0"/>
              <a:t>I found the service fast really friendly and very informative!</a:t>
            </a:r>
          </a:p>
          <a:p>
            <a:pPr marL="171450" indent="-171450">
              <a:buFont typeface="Arial" panose="020B0604020202020204" pitchFamily="34" charset="0"/>
              <a:buChar char="•"/>
            </a:pPr>
            <a:r>
              <a:rPr lang="en-GB" sz="600" dirty="0"/>
              <a:t>I thought Dr Long was incredible - she was so reassuring and really helpful spoke me through side effects and asked my opinion on my health and what I wanted. I felt really listened to and I loved that she spoke me through everything she was doing.</a:t>
            </a:r>
          </a:p>
          <a:p>
            <a:pPr marL="171450" indent="-171450">
              <a:buFont typeface="Arial" panose="020B0604020202020204" pitchFamily="34" charset="0"/>
              <a:buChar char="•"/>
            </a:pPr>
            <a:r>
              <a:rPr lang="en-GB" sz="600" dirty="0"/>
              <a:t>I was initially nervous when attending the appointment but the doctor had a lovely bed side manner and was very good explaining exactly what was happening at each step. It was great there was another nurse in attendance too to put me at ease. I can honestly say it was an excellent experience. Thank you</a:t>
            </a:r>
          </a:p>
          <a:p>
            <a:pPr marL="171450" indent="-171450">
              <a:buFont typeface="Arial" panose="020B0604020202020204" pitchFamily="34" charset="0"/>
              <a:buChar char="•"/>
            </a:pPr>
            <a:r>
              <a:rPr lang="en-GB" sz="600" dirty="0"/>
              <a:t>I was the first appointment of the day but it was super quick I walked straight into the appointment after checking in at reception. The staff I encountered were friendly and efficient and I felt looked after.</a:t>
            </a:r>
          </a:p>
          <a:p>
            <a:pPr marL="171450" indent="-171450">
              <a:buFont typeface="Arial" panose="020B0604020202020204" pitchFamily="34" charset="0"/>
              <a:buChar char="•"/>
            </a:pPr>
            <a:r>
              <a:rPr lang="en-GB" sz="600" dirty="0"/>
              <a:t>I went to Thamesmead health </a:t>
            </a:r>
            <a:r>
              <a:rPr lang="en-GB" sz="600" dirty="0" err="1"/>
              <a:t>center</a:t>
            </a:r>
            <a:r>
              <a:rPr lang="en-GB" sz="600" dirty="0"/>
              <a:t> they are not on your list</a:t>
            </a:r>
          </a:p>
          <a:p>
            <a:pPr marL="171450" indent="-171450">
              <a:buFont typeface="Arial" panose="020B0604020202020204" pitchFamily="34" charset="0"/>
              <a:buChar char="•"/>
            </a:pPr>
            <a:r>
              <a:rPr lang="en-GB" sz="600" dirty="0"/>
              <a:t>My nurse was called </a:t>
            </a:r>
            <a:r>
              <a:rPr lang="en-GB" sz="600" dirty="0" err="1"/>
              <a:t>Busi</a:t>
            </a:r>
            <a:r>
              <a:rPr lang="en-GB" sz="600" dirty="0"/>
              <a:t>. I was amazed by how she made me feel at ease through the whole experience. She knew I was nervous and she reassured me without putting any pressure on me. The procedure was so smooth due to her </a:t>
            </a:r>
            <a:r>
              <a:rPr lang="en-GB" sz="600" dirty="0" err="1"/>
              <a:t>technique.i</a:t>
            </a:r>
            <a:r>
              <a:rPr lang="en-GB" sz="600" dirty="0"/>
              <a:t> would really like to thank her</a:t>
            </a:r>
          </a:p>
          <a:p>
            <a:pPr marL="171450" indent="-171450">
              <a:buFont typeface="Arial" panose="020B0604020202020204" pitchFamily="34" charset="0"/>
              <a:buChar char="•"/>
            </a:pPr>
            <a:r>
              <a:rPr lang="en-GB" sz="600" dirty="0"/>
              <a:t>Nice and helpful staff. Could have spent more time discussing the various options of contraception but overall quick and easy.</a:t>
            </a:r>
          </a:p>
          <a:p>
            <a:pPr marL="171450" indent="-171450">
              <a:buFont typeface="Arial" panose="020B0604020202020204" pitchFamily="34" charset="0"/>
              <a:buChar char="•"/>
            </a:pPr>
            <a:r>
              <a:rPr lang="en-GB" sz="600" dirty="0"/>
              <a:t>Really difficult to get in touch to book an appointment but service on-site was excellent.</a:t>
            </a:r>
          </a:p>
          <a:p>
            <a:pPr marL="171450" indent="-171450">
              <a:buFont typeface="Arial" panose="020B0604020202020204" pitchFamily="34" charset="0"/>
              <a:buChar char="•"/>
            </a:pPr>
            <a:r>
              <a:rPr lang="en-GB" sz="600" dirty="0"/>
              <a:t>Really lovely lady put me completely at ease while having a coil fitted</a:t>
            </a:r>
          </a:p>
          <a:p>
            <a:pPr marL="171450" indent="-171450">
              <a:buFont typeface="Arial" panose="020B0604020202020204" pitchFamily="34" charset="0"/>
              <a:buChar char="•"/>
            </a:pPr>
            <a:r>
              <a:rPr lang="en-GB" sz="600" dirty="0"/>
              <a:t>Really positive experience thank you!</a:t>
            </a:r>
          </a:p>
          <a:p>
            <a:pPr marL="171450" indent="-171450">
              <a:buFont typeface="Arial" panose="020B0604020202020204" pitchFamily="34" charset="0"/>
              <a:buChar char="•"/>
            </a:pPr>
            <a:r>
              <a:rPr lang="en-GB" sz="600" dirty="0"/>
              <a:t>Staff were very friendly and helpful good hygiene</a:t>
            </a:r>
          </a:p>
          <a:p>
            <a:pPr marL="171450" indent="-171450">
              <a:buFont typeface="Arial" panose="020B0604020202020204" pitchFamily="34" charset="0"/>
              <a:buChar char="•"/>
            </a:pPr>
            <a:r>
              <a:rPr lang="en-GB" sz="600" dirty="0"/>
              <a:t>Super kind very quick and very </a:t>
            </a:r>
            <a:r>
              <a:rPr lang="en-GB" sz="600" dirty="0" err="1"/>
              <a:t>knowledgable</a:t>
            </a:r>
            <a:r>
              <a:rPr lang="en-GB" sz="600" dirty="0"/>
              <a:t>. They eased my worries and provide a superb service.</a:t>
            </a:r>
          </a:p>
          <a:p>
            <a:pPr marL="171450" indent="-171450">
              <a:buFont typeface="Arial" panose="020B0604020202020204" pitchFamily="34" charset="0"/>
              <a:buChar char="•"/>
            </a:pPr>
            <a:r>
              <a:rPr lang="en-GB" sz="600" dirty="0"/>
              <a:t>The clinician I had was amazing during my appointment they asked about my history with the implant and reminded me as to what side effects I may experience they made me feel calm and reassured during the whole procedure and took great care of me made a very Nervous experience for myself 10x more relaxing for myself :)</a:t>
            </a:r>
          </a:p>
          <a:p>
            <a:pPr marL="171450" indent="-171450">
              <a:buFont typeface="Arial" panose="020B0604020202020204" pitchFamily="34" charset="0"/>
              <a:buChar char="•"/>
            </a:pPr>
            <a:r>
              <a:rPr lang="en-GB" sz="600" dirty="0"/>
              <a:t>The doctor and nurse that I saw today were absolutely brilliant! I had to bring my baby and they were so nice and really quick which was a massive help! Would definitely love to see them again to take my implant out! Definitely an 11 out of 10 for service! Thank you so much!!</a:t>
            </a:r>
          </a:p>
          <a:p>
            <a:pPr marL="171450" indent="-171450">
              <a:buFont typeface="Arial" panose="020B0604020202020204" pitchFamily="34" charset="0"/>
              <a:buChar char="•"/>
            </a:pPr>
            <a:r>
              <a:rPr lang="en-GB" sz="600" dirty="0"/>
              <a:t>The doctor was very helpful friendly and great also it’s very easy to get appointment on same day this is first time in my life to get appointment on same day and very easily I feel so grateful to this great lady who booked me the appointment and I appreciate the help I got from manor clinic</a:t>
            </a:r>
          </a:p>
          <a:p>
            <a:pPr marL="171450" indent="-171450">
              <a:buFont typeface="Arial" panose="020B0604020202020204" pitchFamily="34" charset="0"/>
              <a:buChar char="•"/>
            </a:pPr>
            <a:r>
              <a:rPr lang="en-GB" sz="600" dirty="0"/>
              <a:t>The Dr and nurse in my appointment were amazing! Very kind sensitive and </a:t>
            </a:r>
            <a:r>
              <a:rPr lang="en-GB" sz="600" dirty="0" err="1"/>
              <a:t>and</a:t>
            </a:r>
            <a:r>
              <a:rPr lang="en-GB" sz="600" dirty="0"/>
              <a:t> provided a service I was very happy with.</a:t>
            </a:r>
          </a:p>
          <a:p>
            <a:pPr marL="171450" indent="-171450">
              <a:buFont typeface="Arial" panose="020B0604020202020204" pitchFamily="34" charset="0"/>
              <a:buChar char="•"/>
            </a:pPr>
            <a:r>
              <a:rPr lang="en-GB" sz="600" dirty="0"/>
              <a:t>The </a:t>
            </a:r>
            <a:r>
              <a:rPr lang="en-GB" sz="600" dirty="0" err="1"/>
              <a:t>dr</a:t>
            </a:r>
            <a:r>
              <a:rPr lang="en-GB" sz="600" dirty="0"/>
              <a:t> was lovely knowledgeable and friendly as well as the nurse.</a:t>
            </a:r>
          </a:p>
          <a:p>
            <a:pPr marL="171450" indent="-171450">
              <a:buFont typeface="Arial" panose="020B0604020202020204" pitchFamily="34" charset="0"/>
              <a:buChar char="•"/>
            </a:pPr>
            <a:r>
              <a:rPr lang="en-GB" sz="600" dirty="0"/>
              <a:t>The staff was very friendly and </a:t>
            </a:r>
            <a:r>
              <a:rPr lang="en-GB" sz="600" dirty="0" err="1"/>
              <a:t>profesional</a:t>
            </a:r>
            <a:endParaRPr lang="en-GB" sz="600" dirty="0"/>
          </a:p>
          <a:p>
            <a:pPr marL="171450" indent="-171450">
              <a:buFont typeface="Arial" panose="020B0604020202020204" pitchFamily="34" charset="0"/>
              <a:buChar char="•"/>
            </a:pPr>
            <a:r>
              <a:rPr lang="en-GB" sz="600" dirty="0"/>
              <a:t>The two practitioners were absolutely lovely and made me feel so </a:t>
            </a:r>
            <a:r>
              <a:rPr lang="en-GB" sz="600" dirty="0" err="1"/>
              <a:t>so</a:t>
            </a:r>
            <a:r>
              <a:rPr lang="en-GB" sz="600" dirty="0"/>
              <a:t> comfortable. When booking the appointment the lady on reception was so helpful and answered all my question . I think it’s amazing that the staff are so lovely as it really makes people want to reach out for sexual health if they need </a:t>
            </a:r>
            <a:r>
              <a:rPr lang="en-GB" sz="600" dirty="0" err="1"/>
              <a:t>yo</a:t>
            </a:r>
            <a:endParaRPr lang="en-GB" sz="600" dirty="0"/>
          </a:p>
          <a:p>
            <a:pPr marL="171450" indent="-171450">
              <a:buFont typeface="Arial" panose="020B0604020202020204" pitchFamily="34" charset="0"/>
              <a:buChar char="•"/>
            </a:pPr>
            <a:r>
              <a:rPr lang="en-GB" sz="600" dirty="0"/>
              <a:t>Unable to insert coil due to a prolapse but the clinician was kind and stopped when I asked they were able to advise me on other options.</a:t>
            </a:r>
          </a:p>
          <a:p>
            <a:pPr marL="171450" indent="-171450">
              <a:buFont typeface="Arial" panose="020B0604020202020204" pitchFamily="34" charset="0"/>
              <a:buChar char="•"/>
            </a:pPr>
            <a:r>
              <a:rPr lang="en-GB" sz="600" dirty="0"/>
              <a:t>Very good service and very friendly staff</a:t>
            </a:r>
          </a:p>
          <a:p>
            <a:pPr marL="171450" indent="-171450">
              <a:buFont typeface="Arial" panose="020B0604020202020204" pitchFamily="34" charset="0"/>
              <a:buChar char="•"/>
            </a:pPr>
            <a:r>
              <a:rPr lang="en-GB" sz="600" dirty="0"/>
              <a:t>Very warm-hearted and safe environment. Would recommend</a:t>
            </a:r>
          </a:p>
          <a:p>
            <a:pPr marL="171450" indent="-171450">
              <a:buFont typeface="Arial" panose="020B0604020202020204" pitchFamily="34" charset="0"/>
              <a:buChar char="•"/>
            </a:pPr>
            <a:r>
              <a:rPr lang="en-GB" sz="600" dirty="0"/>
              <a:t>Would have been helpful to know I could have contacted you directly for an appointment which is what this surgery sounds like cutting out GP referral time.</a:t>
            </a:r>
          </a:p>
        </p:txBody>
      </p:sp>
    </p:spTree>
    <p:extLst>
      <p:ext uri="{BB962C8B-B14F-4D97-AF65-F5344CB8AC3E}">
        <p14:creationId xmlns:p14="http://schemas.microsoft.com/office/powerpoint/2010/main" val="3774513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4" name="Rectangle 3">
            <a:extLst>
              <a:ext uri="{FF2B5EF4-FFF2-40B4-BE49-F238E27FC236}">
                <a16:creationId xmlns:a16="http://schemas.microsoft.com/office/drawing/2014/main" id="{052C9703-A47D-0002-4D1D-0D119FF7AE3A}"/>
              </a:ext>
            </a:extLst>
          </p:cNvPr>
          <p:cNvSpPr/>
          <p:nvPr/>
        </p:nvSpPr>
        <p:spPr>
          <a:xfrm>
            <a:off x="4657728"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DC5F733F-68E1-B836-2C75-833CD045F385}"/>
              </a:ext>
            </a:extLst>
          </p:cNvPr>
          <p:cNvSpPr/>
          <p:nvPr/>
        </p:nvSpPr>
        <p:spPr>
          <a:xfrm>
            <a:off x="301073"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LARC - Analysis</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3" y="1141343"/>
            <a:ext cx="4029406" cy="1877437"/>
          </a:xfrm>
          <a:prstGeom prst="rect">
            <a:avLst/>
          </a:prstGeom>
          <a:noFill/>
        </p:spPr>
        <p:txBody>
          <a:bodyPr wrap="square">
            <a:spAutoFit/>
          </a:bodyPr>
          <a:lstStyle/>
          <a:p>
            <a:r>
              <a:rPr lang="en-GB" sz="900" u="sng" dirty="0">
                <a:solidFill>
                  <a:schemeClr val="bg1"/>
                </a:solidFill>
                <a:latin typeface="Fira Sans" panose="020B0503050000020004" pitchFamily="34" charset="0"/>
              </a:rPr>
              <a:t>Key Themes:</a:t>
            </a:r>
          </a:p>
          <a:p>
            <a:endParaRPr lang="en-GB" sz="700" dirty="0">
              <a:solidFill>
                <a:schemeClr val="bg1"/>
              </a:solidFill>
              <a:latin typeface="Fira Sans" panose="020B0503050000020004" pitchFamily="34" charset="0"/>
            </a:endParaRPr>
          </a:p>
          <a:p>
            <a:pPr marL="171450" indent="-171450">
              <a:buFontTx/>
              <a:buChar char="-"/>
            </a:pPr>
            <a:r>
              <a:rPr lang="en-US" sz="1000" dirty="0">
                <a:solidFill>
                  <a:schemeClr val="bg1"/>
                </a:solidFill>
                <a:latin typeface="Fira Sans" panose="020B0503050000020004" pitchFamily="34" charset="0"/>
                <a:cs typeface="Arial"/>
                <a:sym typeface="Arial"/>
              </a:rPr>
              <a:t>Appointments – Patients were satisfied in the process to book their appointment at the LARC clinic</a:t>
            </a:r>
          </a:p>
          <a:p>
            <a:endParaRPr lang="en-US" sz="1000" dirty="0">
              <a:solidFill>
                <a:schemeClr val="bg1"/>
              </a:solidFill>
              <a:latin typeface="Fira Sans" panose="020B0503050000020004" pitchFamily="34" charset="0"/>
              <a:cs typeface="Arial"/>
              <a:sym typeface="Arial"/>
            </a:endParaRPr>
          </a:p>
          <a:p>
            <a:pPr marL="171450" indent="-171450">
              <a:buFontTx/>
              <a:buChar char="-"/>
            </a:pPr>
            <a:r>
              <a:rPr lang="en-US" sz="1000" dirty="0">
                <a:solidFill>
                  <a:schemeClr val="bg1"/>
                </a:solidFill>
                <a:latin typeface="Fira Sans" panose="020B0503050000020004" pitchFamily="34" charset="0"/>
                <a:cs typeface="Arial"/>
                <a:sym typeface="Arial"/>
              </a:rPr>
              <a:t>Patients were very satisfied with the experience of the LARC Clinician and found they were sensitive to their needs.</a:t>
            </a:r>
          </a:p>
          <a:p>
            <a:pPr marL="171450" indent="-171450">
              <a:buFontTx/>
              <a:buChar char="-"/>
            </a:pPr>
            <a:endParaRPr lang="en-US" sz="1000" dirty="0">
              <a:solidFill>
                <a:schemeClr val="bg1"/>
              </a:solidFill>
              <a:latin typeface="Fira Sans" panose="020B0503050000020004" pitchFamily="34" charset="0"/>
              <a:cs typeface="Arial"/>
              <a:sym typeface="Arial"/>
            </a:endParaRPr>
          </a:p>
          <a:p>
            <a:pPr marL="171450" indent="-171450">
              <a:buFontTx/>
              <a:buChar char="-"/>
            </a:pPr>
            <a:r>
              <a:rPr lang="en-US" sz="1000" dirty="0">
                <a:solidFill>
                  <a:schemeClr val="bg1"/>
                </a:solidFill>
                <a:latin typeface="Fira Sans" panose="020B0503050000020004" pitchFamily="34" charset="0"/>
                <a:cs typeface="Arial"/>
                <a:sym typeface="Arial"/>
              </a:rPr>
              <a:t>Contraceptive pathway – Patients weren’t always clear on where to go for LARC.  This is something we are currently working on with the other services to make it clearer.</a:t>
            </a:r>
          </a:p>
          <a:p>
            <a:pPr algn="just"/>
            <a:endParaRPr lang="en-US" sz="1000" dirty="0">
              <a:solidFill>
                <a:schemeClr val="bg1"/>
              </a:solidFill>
              <a:latin typeface="Fira Sans" panose="020B0503050000020004" pitchFamily="34" charset="0"/>
            </a:endParaRPr>
          </a:p>
        </p:txBody>
      </p:sp>
      <p:sp>
        <p:nvSpPr>
          <p:cNvPr id="22" name="TextBox 21">
            <a:extLst>
              <a:ext uri="{FF2B5EF4-FFF2-40B4-BE49-F238E27FC236}">
                <a16:creationId xmlns:a16="http://schemas.microsoft.com/office/drawing/2014/main" id="{803ED9EA-B682-07AE-E8B5-05A5C21265AD}"/>
              </a:ext>
            </a:extLst>
          </p:cNvPr>
          <p:cNvSpPr txBox="1"/>
          <p:nvPr/>
        </p:nvSpPr>
        <p:spPr>
          <a:xfrm>
            <a:off x="4654568" y="1141343"/>
            <a:ext cx="4104000" cy="1107996"/>
          </a:xfrm>
          <a:prstGeom prst="rect">
            <a:avLst/>
          </a:prstGeom>
          <a:noFill/>
        </p:spPr>
        <p:txBody>
          <a:bodyPr wrap="square">
            <a:spAutoFit/>
          </a:bodyPr>
          <a:lstStyle/>
          <a:p>
            <a:r>
              <a:rPr lang="en-GB" sz="900" u="sng" dirty="0">
                <a:solidFill>
                  <a:schemeClr val="bg1"/>
                </a:solidFill>
                <a:latin typeface="Fira Sans" panose="020B0503050000020004" pitchFamily="34" charset="0"/>
              </a:rPr>
              <a:t>Actions/Outcomes:</a:t>
            </a:r>
          </a:p>
          <a:p>
            <a:endParaRPr lang="en-GB" sz="700" dirty="0">
              <a:solidFill>
                <a:schemeClr val="bg1"/>
              </a:solidFill>
              <a:latin typeface="Fira Sans" panose="020B0503050000020004" pitchFamily="34" charset="0"/>
            </a:endParaRPr>
          </a:p>
          <a:p>
            <a:pPr marL="171450" indent="-171450">
              <a:buFontTx/>
              <a:buChar char="-"/>
            </a:pPr>
            <a:r>
              <a:rPr lang="en-US" sz="1000" dirty="0">
                <a:solidFill>
                  <a:schemeClr val="bg1"/>
                </a:solidFill>
                <a:latin typeface="Fira Sans" panose="020B0503050000020004" pitchFamily="34" charset="0"/>
                <a:cs typeface="Arial"/>
                <a:sym typeface="Arial"/>
              </a:rPr>
              <a:t>Patients asked for more information on the ‘do’s and don’ts’ after having the Implant or Coil fitted – as a result, we have created this in leaflet form, added it to the Greenwich Health website and it is available as a QR code</a:t>
            </a:r>
          </a:p>
          <a:p>
            <a:endParaRPr lang="en-US" sz="1000" dirty="0">
              <a:solidFill>
                <a:schemeClr val="bg1"/>
              </a:solidFill>
              <a:latin typeface="Fira Sans" panose="020B0503050000020004" pitchFamily="34" charset="0"/>
              <a:cs typeface="Arial"/>
              <a:sym typeface="Arial"/>
            </a:endParaRPr>
          </a:p>
        </p:txBody>
      </p:sp>
    </p:spTree>
    <p:extLst>
      <p:ext uri="{BB962C8B-B14F-4D97-AF65-F5344CB8AC3E}">
        <p14:creationId xmlns:p14="http://schemas.microsoft.com/office/powerpoint/2010/main" val="3070113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Hubs</a:t>
            </a:r>
            <a:endParaRPr dirty="0"/>
          </a:p>
        </p:txBody>
      </p:sp>
      <p:graphicFrame>
        <p:nvGraphicFramePr>
          <p:cNvPr id="5" name="Chart 4">
            <a:extLst>
              <a:ext uri="{FF2B5EF4-FFF2-40B4-BE49-F238E27FC236}">
                <a16:creationId xmlns:a16="http://schemas.microsoft.com/office/drawing/2014/main" id="{9A5AC99B-0971-1D4B-97D0-9B7972F3409A}"/>
              </a:ext>
            </a:extLst>
          </p:cNvPr>
          <p:cNvGraphicFramePr>
            <a:graphicFrameLocks/>
          </p:cNvGraphicFramePr>
          <p:nvPr>
            <p:extLst>
              <p:ext uri="{D42A27DB-BD31-4B8C-83A1-F6EECF244321}">
                <p14:modId xmlns:p14="http://schemas.microsoft.com/office/powerpoint/2010/main" val="242148195"/>
              </p:ext>
            </p:extLst>
          </p:nvPr>
        </p:nvGraphicFramePr>
        <p:xfrm>
          <a:off x="1228361" y="733020"/>
          <a:ext cx="1800000" cy="18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BF2E03CD-B414-1502-AD63-B9D98CB82A7D}"/>
              </a:ext>
            </a:extLst>
          </p:cNvPr>
          <p:cNvGraphicFramePr>
            <a:graphicFrameLocks/>
          </p:cNvGraphicFramePr>
          <p:nvPr>
            <p:extLst>
              <p:ext uri="{D42A27DB-BD31-4B8C-83A1-F6EECF244321}">
                <p14:modId xmlns:p14="http://schemas.microsoft.com/office/powerpoint/2010/main" val="874618891"/>
              </p:ext>
            </p:extLst>
          </p:nvPr>
        </p:nvGraphicFramePr>
        <p:xfrm>
          <a:off x="1068457" y="2610481"/>
          <a:ext cx="2074863" cy="19044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A8E74323-8D73-CC91-3CF7-05C577E1FAB1}"/>
              </a:ext>
            </a:extLst>
          </p:cNvPr>
          <p:cNvGraphicFramePr>
            <a:graphicFrameLocks/>
          </p:cNvGraphicFramePr>
          <p:nvPr>
            <p:extLst>
              <p:ext uri="{D42A27DB-BD31-4B8C-83A1-F6EECF244321}">
                <p14:modId xmlns:p14="http://schemas.microsoft.com/office/powerpoint/2010/main" val="751257132"/>
              </p:ext>
            </p:extLst>
          </p:nvPr>
        </p:nvGraphicFramePr>
        <p:xfrm>
          <a:off x="3877863" y="116142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74018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Hubs</a:t>
            </a:r>
            <a:endParaRPr dirty="0"/>
          </a:p>
        </p:txBody>
      </p:sp>
      <p:graphicFrame>
        <p:nvGraphicFramePr>
          <p:cNvPr id="2" name="Chart 1">
            <a:extLst>
              <a:ext uri="{FF2B5EF4-FFF2-40B4-BE49-F238E27FC236}">
                <a16:creationId xmlns:a16="http://schemas.microsoft.com/office/drawing/2014/main" id="{13C46E5B-1469-E218-CADC-07281839854D}"/>
              </a:ext>
            </a:extLst>
          </p:cNvPr>
          <p:cNvGraphicFramePr>
            <a:graphicFrameLocks/>
          </p:cNvGraphicFramePr>
          <p:nvPr>
            <p:extLst>
              <p:ext uri="{D42A27DB-BD31-4B8C-83A1-F6EECF244321}">
                <p14:modId xmlns:p14="http://schemas.microsoft.com/office/powerpoint/2010/main" val="3365812960"/>
              </p:ext>
            </p:extLst>
          </p:nvPr>
        </p:nvGraphicFramePr>
        <p:xfrm>
          <a:off x="999240" y="764246"/>
          <a:ext cx="1800000" cy="18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A186DDBF-79D4-C6A5-F66D-AEAB9202DD3A}"/>
              </a:ext>
            </a:extLst>
          </p:cNvPr>
          <p:cNvGraphicFramePr>
            <a:graphicFrameLocks/>
          </p:cNvGraphicFramePr>
          <p:nvPr>
            <p:extLst>
              <p:ext uri="{D42A27DB-BD31-4B8C-83A1-F6EECF244321}">
                <p14:modId xmlns:p14="http://schemas.microsoft.com/office/powerpoint/2010/main" val="210406320"/>
              </p:ext>
            </p:extLst>
          </p:nvPr>
        </p:nvGraphicFramePr>
        <p:xfrm>
          <a:off x="4718115" y="766517"/>
          <a:ext cx="1800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C3193791-4A5E-20DC-26BD-F68068AD20F7}"/>
              </a:ext>
            </a:extLst>
          </p:cNvPr>
          <p:cNvGraphicFramePr>
            <a:graphicFrameLocks/>
          </p:cNvGraphicFramePr>
          <p:nvPr>
            <p:extLst>
              <p:ext uri="{D42A27DB-BD31-4B8C-83A1-F6EECF244321}">
                <p14:modId xmlns:p14="http://schemas.microsoft.com/office/powerpoint/2010/main" val="585303409"/>
              </p:ext>
            </p:extLst>
          </p:nvPr>
        </p:nvGraphicFramePr>
        <p:xfrm>
          <a:off x="1142693" y="2687241"/>
          <a:ext cx="1800000" cy="180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5">
            <a:extLst>
              <a:ext uri="{FF2B5EF4-FFF2-40B4-BE49-F238E27FC236}">
                <a16:creationId xmlns:a16="http://schemas.microsoft.com/office/drawing/2014/main" id="{98830E03-18FD-CBE8-DA3B-61CDBD5713B1}"/>
              </a:ext>
            </a:extLst>
          </p:cNvPr>
          <p:cNvGraphicFramePr>
            <a:graphicFrameLocks/>
          </p:cNvGraphicFramePr>
          <p:nvPr>
            <p:extLst>
              <p:ext uri="{D42A27DB-BD31-4B8C-83A1-F6EECF244321}">
                <p14:modId xmlns:p14="http://schemas.microsoft.com/office/powerpoint/2010/main" val="2611319564"/>
              </p:ext>
            </p:extLst>
          </p:nvPr>
        </p:nvGraphicFramePr>
        <p:xfrm>
          <a:off x="5301309" y="2737726"/>
          <a:ext cx="1800000" cy="180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858275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algn="ctr"/>
            <a:r>
              <a:rPr lang="en" dirty="0"/>
              <a:t>360 Survey - GP Hubs</a:t>
            </a:r>
            <a:endParaRPr dirty="0"/>
          </a:p>
        </p:txBody>
      </p:sp>
      <p:graphicFrame>
        <p:nvGraphicFramePr>
          <p:cNvPr id="5" name="Chart 4">
            <a:extLst>
              <a:ext uri="{FF2B5EF4-FFF2-40B4-BE49-F238E27FC236}">
                <a16:creationId xmlns:a16="http://schemas.microsoft.com/office/drawing/2014/main" id="{8D940A32-D9BD-47D4-09C5-3415F20CC42E}"/>
              </a:ext>
            </a:extLst>
          </p:cNvPr>
          <p:cNvGraphicFramePr>
            <a:graphicFrameLocks/>
          </p:cNvGraphicFramePr>
          <p:nvPr>
            <p:extLst>
              <p:ext uri="{D42A27DB-BD31-4B8C-83A1-F6EECF244321}">
                <p14:modId xmlns:p14="http://schemas.microsoft.com/office/powerpoint/2010/main" val="3517401861"/>
              </p:ext>
            </p:extLst>
          </p:nvPr>
        </p:nvGraphicFramePr>
        <p:xfrm>
          <a:off x="142529" y="379875"/>
          <a:ext cx="3107566" cy="29643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B91082C1-294A-ECA5-4392-12DE1C5D4B4A}"/>
              </a:ext>
            </a:extLst>
          </p:cNvPr>
          <p:cNvGraphicFramePr>
            <a:graphicFrameLocks/>
          </p:cNvGraphicFramePr>
          <p:nvPr>
            <p:extLst>
              <p:ext uri="{D42A27DB-BD31-4B8C-83A1-F6EECF244321}">
                <p14:modId xmlns:p14="http://schemas.microsoft.com/office/powerpoint/2010/main" val="4045018625"/>
              </p:ext>
            </p:extLst>
          </p:nvPr>
        </p:nvGraphicFramePr>
        <p:xfrm>
          <a:off x="5537427" y="673973"/>
          <a:ext cx="2861138" cy="21537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9501FB1A-5AF0-22C7-DB94-D88BFE63CBB3}"/>
              </a:ext>
            </a:extLst>
          </p:cNvPr>
          <p:cNvGraphicFramePr>
            <a:graphicFrameLocks/>
          </p:cNvGraphicFramePr>
          <p:nvPr>
            <p:extLst>
              <p:ext uri="{D42A27DB-BD31-4B8C-83A1-F6EECF244321}">
                <p14:modId xmlns:p14="http://schemas.microsoft.com/office/powerpoint/2010/main" val="1665431728"/>
              </p:ext>
            </p:extLst>
          </p:nvPr>
        </p:nvGraphicFramePr>
        <p:xfrm>
          <a:off x="3167251" y="2873043"/>
          <a:ext cx="2766409" cy="201203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36716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algn="ctr"/>
            <a:r>
              <a:rPr lang="en" dirty="0"/>
              <a:t>360 Survey – GP Hubs</a:t>
            </a:r>
            <a:endParaRPr dirty="0"/>
          </a:p>
        </p:txBody>
      </p:sp>
      <p:sp>
        <p:nvSpPr>
          <p:cNvPr id="3" name="TextBox 2">
            <a:extLst>
              <a:ext uri="{FF2B5EF4-FFF2-40B4-BE49-F238E27FC236}">
                <a16:creationId xmlns:a16="http://schemas.microsoft.com/office/drawing/2014/main" id="{8511EA7E-1789-4606-1728-72685773ADF4}"/>
              </a:ext>
            </a:extLst>
          </p:cNvPr>
          <p:cNvSpPr txBox="1"/>
          <p:nvPr/>
        </p:nvSpPr>
        <p:spPr>
          <a:xfrm>
            <a:off x="398891" y="599430"/>
            <a:ext cx="8610600" cy="4801314"/>
          </a:xfrm>
          <a:prstGeom prst="rect">
            <a:avLst/>
          </a:prstGeom>
          <a:noFill/>
        </p:spPr>
        <p:txBody>
          <a:bodyPr wrap="square">
            <a:spAutoFit/>
          </a:bodyPr>
          <a:lstStyle/>
          <a:p>
            <a:pPr marL="171450" indent="-171450">
              <a:buFont typeface="Arial" panose="020B0604020202020204" pitchFamily="34" charset="0"/>
              <a:buChar char="•"/>
            </a:pPr>
            <a:r>
              <a:rPr lang="en-GB" sz="900" dirty="0"/>
              <a:t>Thanks to Wallace for making me this appointment otherwise I would have to wait for a slot to see a GP when I felt unwell.</a:t>
            </a:r>
          </a:p>
          <a:p>
            <a:pPr marL="171450" indent="-171450">
              <a:buFont typeface="Arial" panose="020B0604020202020204" pitchFamily="34" charset="0"/>
              <a:buChar char="•"/>
            </a:pPr>
            <a:r>
              <a:rPr lang="en-GB" sz="900" dirty="0"/>
              <a:t>It was great speaking to the GP same day.</a:t>
            </a:r>
          </a:p>
          <a:p>
            <a:pPr marL="171450" indent="-171450">
              <a:buFont typeface="Arial" panose="020B0604020202020204" pitchFamily="34" charset="0"/>
              <a:buChar char="•"/>
            </a:pPr>
            <a:r>
              <a:rPr lang="en-GB" sz="900" dirty="0"/>
              <a:t>It was quick and Dr was very pleasant</a:t>
            </a:r>
          </a:p>
          <a:p>
            <a:pPr marL="171450" indent="-171450">
              <a:buFont typeface="Arial" panose="020B0604020202020204" pitchFamily="34" charset="0"/>
              <a:buChar char="•"/>
            </a:pPr>
            <a:r>
              <a:rPr lang="en-GB" sz="900" dirty="0"/>
              <a:t>I was really pleased to be able to get a same-day appointment. It needed to be face to face so I would have had to go to urgent care otherwise as couldn’t wait until after weekend. Great service.</a:t>
            </a:r>
          </a:p>
          <a:p>
            <a:pPr marL="171450" indent="-171450">
              <a:buFont typeface="Arial" panose="020B0604020202020204" pitchFamily="34" charset="0"/>
              <a:buChar char="•"/>
            </a:pPr>
            <a:r>
              <a:rPr lang="en-GB" sz="900" dirty="0"/>
              <a:t>I really think it would be a great service if it actually served to do anything but to keep people sweet until another </a:t>
            </a:r>
            <a:r>
              <a:rPr lang="en-GB" sz="900" dirty="0" err="1"/>
              <a:t>gp</a:t>
            </a:r>
            <a:r>
              <a:rPr lang="en-GB" sz="900" dirty="0"/>
              <a:t> can deal with it at a more convenient  time ! The entire service ought to be ashamed of it self for the way it's handled everything over the past few years your want comments on the service dismantle the service and start again overpaid not underpaid if no patient is going to be dealt with I've been pushed through the service for the past 15 years from </a:t>
            </a:r>
            <a:r>
              <a:rPr lang="en-GB" sz="900" dirty="0" err="1"/>
              <a:t>pilliow</a:t>
            </a:r>
            <a:r>
              <a:rPr lang="en-GB" sz="900" dirty="0"/>
              <a:t> to post and your service today has made me realise how really on your own you are as a patient !! Will be taking it further!</a:t>
            </a:r>
          </a:p>
          <a:p>
            <a:pPr marL="171450" indent="-171450">
              <a:buFont typeface="Arial" panose="020B0604020202020204" pitchFamily="34" charset="0"/>
              <a:buChar char="•"/>
            </a:pPr>
            <a:r>
              <a:rPr lang="en-GB" sz="900" dirty="0"/>
              <a:t>After a doctors telephone call today we was referred to your centre with our daughter. What a pleasure on an experience staff were friendly doctor was accommodating to Alice &amp; solved our issue. Thank you!</a:t>
            </a:r>
          </a:p>
          <a:p>
            <a:pPr marL="171450" indent="-171450">
              <a:buFont typeface="Arial" panose="020B0604020202020204" pitchFamily="34" charset="0"/>
              <a:buChar char="•"/>
            </a:pPr>
            <a:r>
              <a:rPr lang="en-GB" sz="900" dirty="0"/>
              <a:t>Very friendly and thorough doctor helped with our concerns we're very happy with the care we received. Thank you</a:t>
            </a:r>
          </a:p>
          <a:p>
            <a:pPr marL="171450" indent="-171450">
              <a:buFont typeface="Arial" panose="020B0604020202020204" pitchFamily="34" charset="0"/>
              <a:buChar char="•"/>
            </a:pPr>
            <a:r>
              <a:rPr lang="en-GB" sz="900" dirty="0"/>
              <a:t>Thank you for your service</a:t>
            </a:r>
          </a:p>
          <a:p>
            <a:pPr marL="171450" indent="-171450">
              <a:buFont typeface="Arial" panose="020B0604020202020204" pitchFamily="34" charset="0"/>
              <a:buChar char="•"/>
            </a:pPr>
            <a:r>
              <a:rPr lang="en-GB" sz="900" dirty="0"/>
              <a:t>Ok</a:t>
            </a:r>
          </a:p>
          <a:p>
            <a:pPr marL="171450" indent="-171450">
              <a:buFont typeface="Arial" panose="020B0604020202020204" pitchFamily="34" charset="0"/>
              <a:buChar char="•"/>
            </a:pPr>
            <a:r>
              <a:rPr lang="en-GB" sz="900" dirty="0"/>
              <a:t>Fantastic service from the Nurse and reception team.</a:t>
            </a:r>
          </a:p>
          <a:p>
            <a:pPr marL="171450" indent="-171450">
              <a:buFont typeface="Arial" panose="020B0604020202020204" pitchFamily="34" charset="0"/>
              <a:buChar char="•"/>
            </a:pPr>
            <a:r>
              <a:rPr lang="en-GB" sz="900" dirty="0"/>
              <a:t>Originally called 111 and then the doctor called was not aware it was a hub that called till now.</a:t>
            </a:r>
          </a:p>
          <a:p>
            <a:pPr marL="171450" indent="-171450">
              <a:buFont typeface="Arial" panose="020B0604020202020204" pitchFamily="34" charset="0"/>
              <a:buChar char="•"/>
            </a:pPr>
            <a:r>
              <a:rPr lang="en-GB" sz="900" dirty="0" err="1"/>
              <a:t>Im</a:t>
            </a:r>
            <a:r>
              <a:rPr lang="en-GB" sz="900" dirty="0"/>
              <a:t> very happy the service was very good and </a:t>
            </a:r>
            <a:r>
              <a:rPr lang="en-GB" sz="900" dirty="0" err="1"/>
              <a:t>proffesional</a:t>
            </a:r>
            <a:endParaRPr lang="en-GB" sz="900" dirty="0"/>
          </a:p>
          <a:p>
            <a:pPr marL="171450" indent="-171450">
              <a:buFont typeface="Arial" panose="020B0604020202020204" pitchFamily="34" charset="0"/>
              <a:buChar char="•"/>
            </a:pPr>
            <a:r>
              <a:rPr lang="en-GB" sz="900" dirty="0"/>
              <a:t>It would be great to get appointment needs easier.</a:t>
            </a:r>
          </a:p>
          <a:p>
            <a:pPr marL="171450" indent="-171450">
              <a:buFont typeface="Arial" panose="020B0604020202020204" pitchFamily="34" charset="0"/>
              <a:buChar char="•"/>
            </a:pPr>
            <a:r>
              <a:rPr lang="en-GB" sz="900" dirty="0"/>
              <a:t>My daughter has autism and gets anxious about surgeries but the lady doctor we see today was lovely and very understanding wish she could be our </a:t>
            </a:r>
            <a:r>
              <a:rPr lang="en-GB" sz="900" dirty="0" err="1"/>
              <a:t>gp</a:t>
            </a:r>
            <a:r>
              <a:rPr lang="en-GB" sz="900" dirty="0"/>
              <a:t> permanently! Thank you from Rosie and her mum. 😊</a:t>
            </a:r>
          </a:p>
          <a:p>
            <a:pPr marL="171450" indent="-171450">
              <a:buFont typeface="Arial" panose="020B0604020202020204" pitchFamily="34" charset="0"/>
              <a:buChar char="•"/>
            </a:pPr>
            <a:r>
              <a:rPr lang="en-GB" sz="900" dirty="0"/>
              <a:t>I'm amazed and disappointed with attitude of patients not turning up for appointments. Sorry but these people need to be financially punished. To me it's an insult to NHS. People need to pay. This service is under pressure. A fine like a traffic offence should be introduced.</a:t>
            </a:r>
          </a:p>
          <a:p>
            <a:pPr marL="171450" indent="-171450">
              <a:buFont typeface="Arial" panose="020B0604020202020204" pitchFamily="34" charset="0"/>
              <a:buChar char="•"/>
            </a:pPr>
            <a:r>
              <a:rPr lang="en-GB" sz="900" dirty="0"/>
              <a:t>I don’t know which location I was called from but the GP from the access Hob was fantastic and not quite in a hurry or rushing her patient like the usual GP</a:t>
            </a:r>
          </a:p>
          <a:p>
            <a:pPr marL="171450" indent="-171450">
              <a:buFont typeface="Arial" panose="020B0604020202020204" pitchFamily="34" charset="0"/>
              <a:buChar char="•"/>
            </a:pPr>
            <a:r>
              <a:rPr lang="en-GB" sz="900" dirty="0"/>
              <a:t>Excellent and thank you for being here on a Saturday.</a:t>
            </a:r>
          </a:p>
          <a:p>
            <a:pPr marL="171450" indent="-171450">
              <a:buFont typeface="Arial" panose="020B0604020202020204" pitchFamily="34" charset="0"/>
              <a:buChar char="•"/>
            </a:pPr>
            <a:r>
              <a:rPr lang="en-GB" sz="900" dirty="0"/>
              <a:t>More of GP hub appointments to be made available</a:t>
            </a:r>
          </a:p>
          <a:p>
            <a:pPr marL="171450" indent="-171450">
              <a:buFont typeface="Arial" panose="020B0604020202020204" pitchFamily="34" charset="0"/>
              <a:buChar char="•"/>
            </a:pPr>
            <a:r>
              <a:rPr lang="en-GB" sz="900" dirty="0"/>
              <a:t>This service is amazing people find it difficult to get general appointments so this service is great.</a:t>
            </a:r>
          </a:p>
          <a:p>
            <a:pPr marL="171450" indent="-171450">
              <a:buFont typeface="Arial" panose="020B0604020202020204" pitchFamily="34" charset="0"/>
              <a:buChar char="•"/>
            </a:pPr>
            <a:r>
              <a:rPr lang="en-GB" sz="900" dirty="0"/>
              <a:t>Dr sounded disinterested not sure how to explain tone but I felt like she wasn't interested/had boxes to tick and wasn't really listening rather just getting on with a job didn't give her name or anything just felt a bit cold overall?</a:t>
            </a:r>
          </a:p>
          <a:p>
            <a:pPr marL="171450" indent="-171450">
              <a:buFont typeface="Arial" panose="020B0604020202020204" pitchFamily="34" charset="0"/>
              <a:buChar char="•"/>
            </a:pPr>
            <a:r>
              <a:rPr lang="en-GB" sz="900" dirty="0"/>
              <a:t>Very satisfied with today's service</a:t>
            </a:r>
          </a:p>
          <a:p>
            <a:pPr marL="171450" indent="-171450">
              <a:buFont typeface="Arial" panose="020B0604020202020204" pitchFamily="34" charset="0"/>
              <a:buChar char="•"/>
            </a:pPr>
            <a:r>
              <a:rPr lang="en-GB" sz="900" dirty="0"/>
              <a:t>Brilliant service</a:t>
            </a:r>
          </a:p>
          <a:p>
            <a:pPr marL="171450" indent="-171450">
              <a:buFont typeface="Arial" panose="020B0604020202020204" pitchFamily="34" charset="0"/>
              <a:buChar char="•"/>
            </a:pPr>
            <a:r>
              <a:rPr lang="en-GB" sz="900" dirty="0"/>
              <a:t>Very fast and reliable</a:t>
            </a:r>
          </a:p>
          <a:p>
            <a:pPr marL="171450" indent="-171450">
              <a:buFont typeface="Arial" panose="020B0604020202020204" pitchFamily="34" charset="0"/>
              <a:buChar char="•"/>
            </a:pPr>
            <a:r>
              <a:rPr lang="en-GB" sz="900" dirty="0"/>
              <a:t>good service</a:t>
            </a:r>
          </a:p>
          <a:p>
            <a:pPr marL="171450" indent="-171450">
              <a:buFont typeface="Arial" panose="020B0604020202020204" pitchFamily="34" charset="0"/>
              <a:buChar char="•"/>
            </a:pPr>
            <a:r>
              <a:rPr lang="en-GB" sz="900" dirty="0"/>
              <a:t>Waiting time to get through then 2nd long wait to speak to a GP</a:t>
            </a:r>
          </a:p>
          <a:p>
            <a:pPr marL="171450" indent="-171450">
              <a:buFont typeface="Arial" panose="020B0604020202020204" pitchFamily="34" charset="0"/>
              <a:buChar char="•"/>
            </a:pPr>
            <a:r>
              <a:rPr lang="en-GB" sz="900" dirty="0"/>
              <a:t>The doctor was attentive.</a:t>
            </a:r>
          </a:p>
        </p:txBody>
      </p:sp>
    </p:spTree>
    <p:extLst>
      <p:ext uri="{BB962C8B-B14F-4D97-AF65-F5344CB8AC3E}">
        <p14:creationId xmlns:p14="http://schemas.microsoft.com/office/powerpoint/2010/main" val="417099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The 360 Survey</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1" y="1141343"/>
            <a:ext cx="8426475" cy="3693319"/>
          </a:xfrm>
          <a:prstGeom prst="rect">
            <a:avLst/>
          </a:prstGeom>
          <a:noFill/>
        </p:spPr>
        <p:txBody>
          <a:bodyPr wrap="square" lIns="91440" tIns="45720" rIns="91440" bIns="45720" anchor="t">
            <a:spAutoFit/>
          </a:bodyPr>
          <a:lstStyle/>
          <a:p>
            <a:pPr algn="just"/>
            <a:r>
              <a:rPr lang="en-GB" sz="1100" dirty="0"/>
              <a:t>Greenwich Health Ltd started as a “GP Federation formed in September 2016 and is an integrated network of all Greenwich GP Practices. Collaboratively working together to improve the health and wellbeing of Greenwich’s residents. The Federation is integrating health care in Greenwich through our strategic partnerships and learning to give Greenwich’s entire population of over 290,000* the best possible primary care. </a:t>
            </a:r>
          </a:p>
          <a:p>
            <a:pPr algn="just"/>
            <a:r>
              <a:rPr lang="en-GB" sz="1100" dirty="0"/>
              <a:t>We are now also the provider for the Urgent Treatment Centre at the Queen Elizabeth Hospital in Woolwich.</a:t>
            </a:r>
          </a:p>
          <a:p>
            <a:pPr algn="just"/>
            <a:endParaRPr lang="en-GB" sz="1100" dirty="0"/>
          </a:p>
          <a:p>
            <a:pPr algn="just"/>
            <a:endParaRPr lang="en-GB" sz="1100" dirty="0"/>
          </a:p>
          <a:p>
            <a:pPr algn="just"/>
            <a:r>
              <a:rPr lang="en-GB" sz="1100" dirty="0"/>
              <a:t>It is creating an environment where health care expertise is shared across the network to realise efficiencies and create synergies and economies of scale”. </a:t>
            </a:r>
            <a:endParaRPr lang="en-US" sz="1100" b="1" dirty="0">
              <a:solidFill>
                <a:srgbClr val="000000"/>
              </a:solidFill>
              <a:latin typeface="Montserrat"/>
            </a:endParaRPr>
          </a:p>
          <a:p>
            <a:pPr algn="just"/>
            <a:endParaRPr lang="en-GB" sz="1100" dirty="0"/>
          </a:p>
          <a:p>
            <a:pPr algn="just"/>
            <a:endParaRPr lang="en-GB" sz="1100" dirty="0"/>
          </a:p>
          <a:p>
            <a:pPr algn="just"/>
            <a:r>
              <a:rPr lang="en-GB" sz="1100" dirty="0"/>
              <a:t>Greenwich Health 360 Survey This Survey was created to establish a 360 degree of Greenwich Health and its services.  The report will look at result from eight surveys. The data was collected in form of short questionnaires which were completed by: the Patients, Reception Staff, Practice Managers and the Greenwich Health head office team.</a:t>
            </a:r>
          </a:p>
          <a:p>
            <a:pPr algn="ctr"/>
            <a:endParaRPr lang="en-GB" sz="900" b="1" dirty="0">
              <a:solidFill>
                <a:srgbClr val="000000"/>
              </a:solidFill>
              <a:latin typeface="Montserrat"/>
            </a:endParaRPr>
          </a:p>
          <a:p>
            <a:pPr algn="ctr"/>
            <a:endParaRPr lang="en-GB" sz="900" b="1" dirty="0">
              <a:latin typeface="Montserrat"/>
            </a:endParaRPr>
          </a:p>
          <a:p>
            <a:pPr algn="ctr"/>
            <a:endParaRPr lang="en-GB" sz="900" b="1" dirty="0">
              <a:solidFill>
                <a:srgbClr val="000000"/>
              </a:solidFill>
              <a:latin typeface="Montserrat"/>
            </a:endParaRPr>
          </a:p>
          <a:p>
            <a:pPr algn="ctr"/>
            <a:endParaRPr lang="en-GB" sz="900" b="1" dirty="0">
              <a:latin typeface="Montserrat"/>
            </a:endParaRPr>
          </a:p>
          <a:p>
            <a:pPr algn="ctr"/>
            <a:endParaRPr lang="en-GB" sz="900" b="1" dirty="0">
              <a:solidFill>
                <a:srgbClr val="000000"/>
              </a:solidFill>
              <a:latin typeface="Montserrat"/>
            </a:endParaRPr>
          </a:p>
          <a:p>
            <a:pPr algn="ctr"/>
            <a:endParaRPr lang="en-GB" sz="900" b="1" dirty="0">
              <a:latin typeface="Montserrat"/>
            </a:endParaRPr>
          </a:p>
          <a:p>
            <a:pPr algn="ctr"/>
            <a:endParaRPr lang="en-GB" sz="900" b="1" dirty="0">
              <a:solidFill>
                <a:srgbClr val="000000"/>
              </a:solidFill>
              <a:latin typeface="Montserrat"/>
            </a:endParaRPr>
          </a:p>
          <a:p>
            <a:pPr algn="ctr"/>
            <a:endParaRPr lang="en-GB" sz="900" b="1" dirty="0">
              <a:solidFill>
                <a:srgbClr val="000000"/>
              </a:solidFill>
              <a:latin typeface="Montserrat"/>
            </a:endParaRPr>
          </a:p>
          <a:p>
            <a:r>
              <a:rPr lang="en-GB" sz="800" dirty="0">
                <a:solidFill>
                  <a:srgbClr val="000000"/>
                </a:solidFill>
                <a:latin typeface="Calibri" panose="020F0502020204030204" pitchFamily="34" charset="0"/>
                <a:cs typeface="Calibri" panose="020F0502020204030204" pitchFamily="34" charset="0"/>
              </a:rPr>
              <a:t>*Population figures taken from the last ONS survey last taken 03/2021.</a:t>
            </a:r>
            <a:endParaRPr lang="en-US" sz="8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9248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algn="ctr"/>
            <a:r>
              <a:rPr lang="en" dirty="0"/>
              <a:t>360 Survey - GP Hubs</a:t>
            </a:r>
            <a:endParaRPr dirty="0"/>
          </a:p>
        </p:txBody>
      </p:sp>
      <p:sp>
        <p:nvSpPr>
          <p:cNvPr id="4" name="TextBox 3">
            <a:extLst>
              <a:ext uri="{FF2B5EF4-FFF2-40B4-BE49-F238E27FC236}">
                <a16:creationId xmlns:a16="http://schemas.microsoft.com/office/drawing/2014/main" id="{4CCEF5DD-6221-3D87-7406-2F7DC898243F}"/>
              </a:ext>
            </a:extLst>
          </p:cNvPr>
          <p:cNvSpPr txBox="1"/>
          <p:nvPr/>
        </p:nvSpPr>
        <p:spPr>
          <a:xfrm>
            <a:off x="291307" y="680830"/>
            <a:ext cx="7605332" cy="4154984"/>
          </a:xfrm>
          <a:prstGeom prst="rect">
            <a:avLst/>
          </a:prstGeom>
          <a:noFill/>
        </p:spPr>
        <p:txBody>
          <a:bodyPr wrap="square">
            <a:spAutoFit/>
          </a:bodyPr>
          <a:lstStyle/>
          <a:p>
            <a:pPr marL="171450" indent="-171450">
              <a:buFont typeface="Arial" panose="020B0604020202020204" pitchFamily="34" charset="0"/>
              <a:buChar char="•"/>
            </a:pPr>
            <a:r>
              <a:rPr lang="en-GB" sz="800" dirty="0"/>
              <a:t>Very Thankful I can see a </a:t>
            </a:r>
            <a:r>
              <a:rPr lang="en-GB" sz="800" dirty="0" err="1"/>
              <a:t>Gp</a:t>
            </a:r>
            <a:r>
              <a:rPr lang="en-GB" sz="800" dirty="0"/>
              <a:t> today</a:t>
            </a:r>
          </a:p>
          <a:p>
            <a:pPr marL="171450" indent="-171450">
              <a:buFont typeface="Arial" panose="020B0604020202020204" pitchFamily="34" charset="0"/>
              <a:buChar char="•"/>
            </a:pPr>
            <a:r>
              <a:rPr lang="en-GB" sz="800" dirty="0"/>
              <a:t>The GP was very patient and informative and I found the service very helpful.</a:t>
            </a:r>
          </a:p>
          <a:p>
            <a:pPr marL="171450" indent="-171450">
              <a:buFont typeface="Arial" panose="020B0604020202020204" pitchFamily="34" charset="0"/>
              <a:buChar char="•"/>
            </a:pPr>
            <a:r>
              <a:rPr lang="en-GB" sz="800" dirty="0"/>
              <a:t>The doctor was very helpful and knowledgeable. The speed and efficiency of the service was excellent I only wish I knew of this service before.</a:t>
            </a:r>
          </a:p>
          <a:p>
            <a:pPr marL="171450" indent="-171450">
              <a:buFont typeface="Arial" panose="020B0604020202020204" pitchFamily="34" charset="0"/>
              <a:buChar char="•"/>
            </a:pPr>
            <a:r>
              <a:rPr lang="en-GB" sz="800" dirty="0"/>
              <a:t>wait time need to be shorter</a:t>
            </a:r>
          </a:p>
          <a:p>
            <a:pPr marL="171450" indent="-171450">
              <a:buFont typeface="Arial" panose="020B0604020202020204" pitchFamily="34" charset="0"/>
              <a:buChar char="•"/>
            </a:pPr>
            <a:r>
              <a:rPr lang="en-GB" sz="800" dirty="0"/>
              <a:t>It is an incredibly poor service I have previously used this service and received advice from the same doctor who I have found to be rude impatient offers very little advice (he has only ever stated to go to A&amp;E rather than understanding what the problem is to avoid further negative impacts to the patients health) is never prompt (on two separate occasions I have waited several hours for him to call only for him to huff and puff before telling me to go to A&amp;E and putting the phone down) and has poor people and communication skills.</a:t>
            </a:r>
          </a:p>
          <a:p>
            <a:pPr marL="171450" indent="-171450">
              <a:buFont typeface="Arial" panose="020B0604020202020204" pitchFamily="34" charset="0"/>
              <a:buChar char="•"/>
            </a:pPr>
            <a:r>
              <a:rPr lang="en-GB" sz="800" dirty="0"/>
              <a:t>Very good talk and explain all.</a:t>
            </a:r>
          </a:p>
          <a:p>
            <a:pPr marL="171450" indent="-171450">
              <a:buFont typeface="Arial" panose="020B0604020202020204" pitchFamily="34" charset="0"/>
              <a:buChar char="•"/>
            </a:pPr>
            <a:r>
              <a:rPr lang="en-GB" sz="800" dirty="0"/>
              <a:t>There was no waiting time. It was very quick and efficient.</a:t>
            </a:r>
          </a:p>
          <a:p>
            <a:pPr marL="171450" indent="-171450">
              <a:buFont typeface="Arial" panose="020B0604020202020204" pitchFamily="34" charset="0"/>
              <a:buChar char="•"/>
            </a:pPr>
            <a:r>
              <a:rPr lang="en-GB" sz="800" dirty="0"/>
              <a:t>We are very satisfied with the service</a:t>
            </a:r>
          </a:p>
          <a:p>
            <a:pPr marL="171450" indent="-171450">
              <a:buFont typeface="Arial" panose="020B0604020202020204" pitchFamily="34" charset="0"/>
              <a:buChar char="•"/>
            </a:pPr>
            <a:r>
              <a:rPr lang="en-GB" sz="800" dirty="0"/>
              <a:t>Happy and satisfied with the service received today.</a:t>
            </a:r>
          </a:p>
          <a:p>
            <a:pPr marL="171450" indent="-171450">
              <a:buFont typeface="Arial" panose="020B0604020202020204" pitchFamily="34" charset="0"/>
              <a:buChar char="•"/>
            </a:pPr>
            <a:r>
              <a:rPr lang="en-GB" sz="800" dirty="0"/>
              <a:t>Very friendly and helpful environment .Receptionist was very helpful and understanding. Dr seems so polite kind and understanding she checked my son and understand and handle the situation very nicely .highly recommended. Thank you 😊</a:t>
            </a:r>
          </a:p>
          <a:p>
            <a:pPr marL="171450" indent="-171450">
              <a:buFont typeface="Arial" panose="020B0604020202020204" pitchFamily="34" charset="0"/>
              <a:buChar char="•"/>
            </a:pPr>
            <a:r>
              <a:rPr lang="en-GB" sz="800" dirty="0"/>
              <a:t>Nurse Mi was really great made me feel very comfortable and relaxed. The dressing procedure was almost painless.</a:t>
            </a:r>
          </a:p>
          <a:p>
            <a:pPr marL="171450" indent="-171450">
              <a:buFont typeface="Arial" panose="020B0604020202020204" pitchFamily="34" charset="0"/>
              <a:buChar char="•"/>
            </a:pPr>
            <a:r>
              <a:rPr lang="en-GB" sz="800" dirty="0"/>
              <a:t>Today’s doctor was very helpful.</a:t>
            </a:r>
          </a:p>
          <a:p>
            <a:pPr marL="171450" indent="-171450">
              <a:buFont typeface="Arial" panose="020B0604020202020204" pitchFamily="34" charset="0"/>
              <a:buChar char="•"/>
            </a:pPr>
            <a:r>
              <a:rPr lang="en-GB" sz="800" dirty="0"/>
              <a:t>None at this moment!</a:t>
            </a:r>
          </a:p>
          <a:p>
            <a:pPr marL="171450" indent="-171450">
              <a:buFont typeface="Arial" panose="020B0604020202020204" pitchFamily="34" charset="0"/>
              <a:buChar char="•"/>
            </a:pPr>
            <a:r>
              <a:rPr lang="en-GB" sz="800" dirty="0"/>
              <a:t>Email</a:t>
            </a:r>
          </a:p>
          <a:p>
            <a:pPr marL="171450" indent="-171450">
              <a:buFont typeface="Arial" panose="020B0604020202020204" pitchFamily="34" charset="0"/>
              <a:buChar char="•"/>
            </a:pPr>
            <a:r>
              <a:rPr lang="en-GB" sz="800" dirty="0"/>
              <a:t>I was sent to another surgery while there was a surgery near my home. The person I spoke to only mentioned the time and passively mentioned the name of the faraway surgery I was being sent to without being prewarmed that the surgery wasn't my surgery and there was no address given until I turned up for my appointment. I had to use a cab service to get to appointment costing me more.</a:t>
            </a:r>
          </a:p>
          <a:p>
            <a:pPr marL="171450" indent="-171450">
              <a:buFont typeface="Arial" panose="020B0604020202020204" pitchFamily="34" charset="0"/>
              <a:buChar char="•"/>
            </a:pPr>
            <a:r>
              <a:rPr lang="en-GB" sz="800" dirty="0"/>
              <a:t>10 minute wait</a:t>
            </a:r>
          </a:p>
          <a:p>
            <a:pPr marL="171450" indent="-171450">
              <a:buFont typeface="Arial" panose="020B0604020202020204" pitchFamily="34" charset="0"/>
              <a:buChar char="•"/>
            </a:pPr>
            <a:r>
              <a:rPr lang="en-GB" sz="800" dirty="0"/>
              <a:t>Entrance is very unclear- looked closed when I got here. (Could do with a sign to tell patients .)</a:t>
            </a:r>
          </a:p>
          <a:p>
            <a:pPr marL="171450" indent="-171450">
              <a:buFont typeface="Arial" panose="020B0604020202020204" pitchFamily="34" charset="0"/>
              <a:buChar char="•"/>
            </a:pPr>
            <a:r>
              <a:rPr lang="en-GB" sz="800" dirty="0"/>
              <a:t>The doctor was friendly but unhelpful</a:t>
            </a:r>
          </a:p>
          <a:p>
            <a:pPr marL="171450" indent="-171450">
              <a:buFont typeface="Arial" panose="020B0604020202020204" pitchFamily="34" charset="0"/>
              <a:buChar char="•"/>
            </a:pPr>
            <a:r>
              <a:rPr lang="en-GB" sz="800" dirty="0"/>
              <a:t>Good service helpful to have weekend access to </a:t>
            </a:r>
            <a:r>
              <a:rPr lang="en-GB" sz="800" dirty="0" err="1"/>
              <a:t>drs</a:t>
            </a:r>
            <a:endParaRPr lang="en-GB" sz="800" dirty="0"/>
          </a:p>
          <a:p>
            <a:pPr marL="171450" indent="-171450">
              <a:buFont typeface="Arial" panose="020B0604020202020204" pitchFamily="34" charset="0"/>
              <a:buChar char="•"/>
            </a:pPr>
            <a:r>
              <a:rPr lang="en-GB" sz="800" dirty="0"/>
              <a:t>It was great speaking to the Physician same day and at the exactly time of the appointment.</a:t>
            </a:r>
          </a:p>
          <a:p>
            <a:pPr marL="171450" indent="-171450">
              <a:buFont typeface="Arial" panose="020B0604020202020204" pitchFamily="34" charset="0"/>
              <a:buChar char="•"/>
            </a:pPr>
            <a:r>
              <a:rPr lang="en-GB" sz="800" dirty="0"/>
              <a:t>very good service</a:t>
            </a:r>
          </a:p>
          <a:p>
            <a:pPr marL="171450" indent="-171450">
              <a:buFont typeface="Arial" panose="020B0604020202020204" pitchFamily="34" charset="0"/>
              <a:buChar char="•"/>
            </a:pPr>
            <a:r>
              <a:rPr lang="en-GB" sz="800" dirty="0"/>
              <a:t>Yes make it more accessible to everyone not </a:t>
            </a:r>
            <a:r>
              <a:rPr lang="en-GB" sz="800" dirty="0" err="1"/>
              <a:t>jujst</a:t>
            </a:r>
            <a:r>
              <a:rPr lang="en-GB" sz="800" dirty="0"/>
              <a:t> urgent patients</a:t>
            </a:r>
          </a:p>
          <a:p>
            <a:pPr marL="171450" indent="-171450">
              <a:buFont typeface="Arial" panose="020B0604020202020204" pitchFamily="34" charset="0"/>
              <a:buChar char="•"/>
            </a:pPr>
            <a:r>
              <a:rPr lang="en-GB" sz="800" dirty="0"/>
              <a:t>Good service helpful to have weekend access to </a:t>
            </a:r>
            <a:r>
              <a:rPr lang="en-GB" sz="800" dirty="0" err="1"/>
              <a:t>drs</a:t>
            </a:r>
            <a:endParaRPr lang="en-GB" sz="800" dirty="0"/>
          </a:p>
          <a:p>
            <a:pPr marL="171450" indent="-171450">
              <a:buFont typeface="Arial" panose="020B0604020202020204" pitchFamily="34" charset="0"/>
              <a:buChar char="•"/>
            </a:pPr>
            <a:r>
              <a:rPr lang="en-GB" sz="800" dirty="0"/>
              <a:t>Very happy with the service received for my daughter.</a:t>
            </a:r>
          </a:p>
          <a:p>
            <a:pPr marL="171450" indent="-171450">
              <a:buFont typeface="Arial" panose="020B0604020202020204" pitchFamily="34" charset="0"/>
              <a:buChar char="•"/>
            </a:pPr>
            <a:r>
              <a:rPr lang="en-GB" sz="800" dirty="0"/>
              <a:t>It was very easy.</a:t>
            </a:r>
          </a:p>
          <a:p>
            <a:pPr marL="171450" indent="-171450">
              <a:buFont typeface="Arial" panose="020B0604020202020204" pitchFamily="34" charset="0"/>
              <a:buChar char="•"/>
            </a:pPr>
            <a:r>
              <a:rPr lang="en-GB" sz="800" dirty="0"/>
              <a:t>Booking appointment should be much easier</a:t>
            </a:r>
          </a:p>
        </p:txBody>
      </p:sp>
    </p:spTree>
    <p:extLst>
      <p:ext uri="{BB962C8B-B14F-4D97-AF65-F5344CB8AC3E}">
        <p14:creationId xmlns:p14="http://schemas.microsoft.com/office/powerpoint/2010/main" val="2843512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4" name="Rectangle 3">
            <a:extLst>
              <a:ext uri="{FF2B5EF4-FFF2-40B4-BE49-F238E27FC236}">
                <a16:creationId xmlns:a16="http://schemas.microsoft.com/office/drawing/2014/main" id="{052C9703-A47D-0002-4D1D-0D119FF7AE3A}"/>
              </a:ext>
            </a:extLst>
          </p:cNvPr>
          <p:cNvSpPr/>
          <p:nvPr/>
        </p:nvSpPr>
        <p:spPr>
          <a:xfrm>
            <a:off x="4657728"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DC5F733F-68E1-B836-2C75-833CD045F385}"/>
              </a:ext>
            </a:extLst>
          </p:cNvPr>
          <p:cNvSpPr/>
          <p:nvPr/>
        </p:nvSpPr>
        <p:spPr>
          <a:xfrm>
            <a:off x="301073"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GP Hubs - Analysis</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3" y="1141343"/>
            <a:ext cx="4029406" cy="1877437"/>
          </a:xfrm>
          <a:prstGeom prst="rect">
            <a:avLst/>
          </a:prstGeom>
          <a:noFill/>
        </p:spPr>
        <p:txBody>
          <a:bodyPr wrap="square">
            <a:spAutoFit/>
          </a:bodyPr>
          <a:lstStyle/>
          <a:p>
            <a:r>
              <a:rPr lang="en-GB" sz="1000" u="sng" dirty="0">
                <a:solidFill>
                  <a:schemeClr val="bg1"/>
                </a:solidFill>
                <a:latin typeface="Fira Sans" panose="020B0503050000020004" pitchFamily="34" charset="0"/>
              </a:rPr>
              <a:t>Key Themes: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found booking these appointments mostly easy although they hadn’t always heard about it so it was mainly Practice led</a:t>
            </a:r>
          </a:p>
          <a:p>
            <a:pPr marL="171450" indent="-171450" algn="l">
              <a:buFontTx/>
              <a:buChar char="-"/>
            </a:pPr>
            <a:endParaRPr lang="en-US" sz="1000" dirty="0">
              <a:solidFill>
                <a:schemeClr val="bg1"/>
              </a:solidFill>
              <a:latin typeface="Fira Sans" panose="020B0503050000020004" pitchFamily="34" charset="0"/>
              <a:cs typeface="Arial"/>
              <a:sym typeface="Arial"/>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reported that if the appointment at the GP Hub hadn’t been available then they would have gone to A&amp;E.</a:t>
            </a:r>
          </a:p>
          <a:p>
            <a:pPr marL="171450" indent="-171450" algn="l">
              <a:buFontTx/>
              <a:buChar char="-"/>
            </a:pPr>
            <a:endParaRPr lang="en-US" sz="10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rated the knowledge and experience of the GP as 10/10 and would recommend to a friend.</a:t>
            </a:r>
          </a:p>
          <a:p>
            <a:pPr algn="just"/>
            <a:endParaRPr lang="en-US" sz="1000" dirty="0">
              <a:solidFill>
                <a:schemeClr val="bg1"/>
              </a:solidFill>
              <a:latin typeface="Fira Sans" panose="020B0503050000020004" pitchFamily="34" charset="0"/>
            </a:endParaRPr>
          </a:p>
        </p:txBody>
      </p:sp>
      <p:sp>
        <p:nvSpPr>
          <p:cNvPr id="22" name="TextBox 21">
            <a:extLst>
              <a:ext uri="{FF2B5EF4-FFF2-40B4-BE49-F238E27FC236}">
                <a16:creationId xmlns:a16="http://schemas.microsoft.com/office/drawing/2014/main" id="{803ED9EA-B682-07AE-E8B5-05A5C21265AD}"/>
              </a:ext>
            </a:extLst>
          </p:cNvPr>
          <p:cNvSpPr txBox="1"/>
          <p:nvPr/>
        </p:nvSpPr>
        <p:spPr>
          <a:xfrm>
            <a:off x="4654568" y="1141343"/>
            <a:ext cx="4104000" cy="1431161"/>
          </a:xfrm>
          <a:prstGeom prst="rect">
            <a:avLst/>
          </a:prstGeom>
          <a:noFill/>
        </p:spPr>
        <p:txBody>
          <a:bodyPr wrap="square">
            <a:spAutoFit/>
          </a:bodyPr>
          <a:lstStyle/>
          <a:p>
            <a:r>
              <a:rPr lang="en-GB" sz="1000" u="sng" dirty="0">
                <a:solidFill>
                  <a:schemeClr val="bg1"/>
                </a:solidFill>
                <a:latin typeface="Fira Sans" panose="020B0503050000020004" pitchFamily="34" charset="0"/>
              </a:rPr>
              <a:t>Actions/Outcomes: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found it difficult to get through to their practice if they needed to change or cancel their appointment at the GP Hub service. This is an ongoing issue across surgeries due to the high number of calls they receive.</a:t>
            </a:r>
          </a:p>
          <a:p>
            <a:pPr marL="171450" indent="-171450" algn="l">
              <a:buFontTx/>
              <a:buChar char="-"/>
            </a:pPr>
            <a:endParaRPr lang="en-US" sz="1000" dirty="0">
              <a:solidFill>
                <a:schemeClr val="bg1"/>
              </a:solidFill>
              <a:latin typeface="Fira Sans" panose="020B0503050000020004" pitchFamily="34" charset="0"/>
              <a:cs typeface="Arial"/>
              <a:sym typeface="Arial"/>
            </a:endParaRPr>
          </a:p>
          <a:p>
            <a:pPr marL="171450" indent="-171450" algn="l">
              <a:buFontTx/>
              <a:buChar char="-"/>
            </a:pPr>
            <a:r>
              <a:rPr lang="en-US" sz="1000" dirty="0">
                <a:solidFill>
                  <a:schemeClr val="bg1"/>
                </a:solidFill>
                <a:latin typeface="Fira Sans" panose="020B0503050000020004" pitchFamily="34" charset="0"/>
                <a:cs typeface="Arial"/>
                <a:sym typeface="Arial"/>
              </a:rPr>
              <a:t>General overall feedback was good.</a:t>
            </a:r>
          </a:p>
          <a:p>
            <a:endParaRPr lang="en-US" sz="1000" dirty="0">
              <a:solidFill>
                <a:schemeClr val="bg1"/>
              </a:solidFill>
              <a:latin typeface="Fira Sans" panose="020B0503050000020004" pitchFamily="34" charset="0"/>
              <a:cs typeface="Arial"/>
              <a:sym typeface="Arial"/>
            </a:endParaRPr>
          </a:p>
        </p:txBody>
      </p:sp>
    </p:spTree>
    <p:extLst>
      <p:ext uri="{BB962C8B-B14F-4D97-AF65-F5344CB8AC3E}">
        <p14:creationId xmlns:p14="http://schemas.microsoft.com/office/powerpoint/2010/main" val="415196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Dressings</a:t>
            </a:r>
            <a:endParaRPr dirty="0"/>
          </a:p>
        </p:txBody>
      </p:sp>
      <p:graphicFrame>
        <p:nvGraphicFramePr>
          <p:cNvPr id="5" name="Chart 4">
            <a:extLst>
              <a:ext uri="{FF2B5EF4-FFF2-40B4-BE49-F238E27FC236}">
                <a16:creationId xmlns:a16="http://schemas.microsoft.com/office/drawing/2014/main" id="{B69528FA-BC33-33F0-FFA0-ECB590701B8D}"/>
              </a:ext>
            </a:extLst>
          </p:cNvPr>
          <p:cNvGraphicFramePr>
            <a:graphicFrameLocks/>
          </p:cNvGraphicFramePr>
          <p:nvPr>
            <p:extLst>
              <p:ext uri="{D42A27DB-BD31-4B8C-83A1-F6EECF244321}">
                <p14:modId xmlns:p14="http://schemas.microsoft.com/office/powerpoint/2010/main" val="3942837407"/>
              </p:ext>
            </p:extLst>
          </p:nvPr>
        </p:nvGraphicFramePr>
        <p:xfrm>
          <a:off x="1258478" y="924502"/>
          <a:ext cx="1800000" cy="18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83AC9174-525F-64BD-A2D3-636750EB6990}"/>
              </a:ext>
            </a:extLst>
          </p:cNvPr>
          <p:cNvGraphicFramePr>
            <a:graphicFrameLocks/>
          </p:cNvGraphicFramePr>
          <p:nvPr>
            <p:extLst>
              <p:ext uri="{D42A27DB-BD31-4B8C-83A1-F6EECF244321}">
                <p14:modId xmlns:p14="http://schemas.microsoft.com/office/powerpoint/2010/main" val="2895657623"/>
              </p:ext>
            </p:extLst>
          </p:nvPr>
        </p:nvGraphicFramePr>
        <p:xfrm>
          <a:off x="1498862" y="2628921"/>
          <a:ext cx="1800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77A84136-672C-FC81-06F1-39282886B9ED}"/>
              </a:ext>
            </a:extLst>
          </p:cNvPr>
          <p:cNvGraphicFramePr>
            <a:graphicFrameLocks/>
          </p:cNvGraphicFramePr>
          <p:nvPr>
            <p:extLst>
              <p:ext uri="{D42A27DB-BD31-4B8C-83A1-F6EECF244321}">
                <p14:modId xmlns:p14="http://schemas.microsoft.com/office/powerpoint/2010/main" val="1768988020"/>
              </p:ext>
            </p:extLst>
          </p:nvPr>
        </p:nvGraphicFramePr>
        <p:xfrm>
          <a:off x="4147795" y="120015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163552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Dressings</a:t>
            </a:r>
            <a:endParaRPr dirty="0"/>
          </a:p>
        </p:txBody>
      </p:sp>
      <p:graphicFrame>
        <p:nvGraphicFramePr>
          <p:cNvPr id="2" name="Chart 1">
            <a:extLst>
              <a:ext uri="{FF2B5EF4-FFF2-40B4-BE49-F238E27FC236}">
                <a16:creationId xmlns:a16="http://schemas.microsoft.com/office/drawing/2014/main" id="{1A1841D8-2C2B-4C7D-77D6-87232B94D799}"/>
              </a:ext>
            </a:extLst>
          </p:cNvPr>
          <p:cNvGraphicFramePr>
            <a:graphicFrameLocks/>
          </p:cNvGraphicFramePr>
          <p:nvPr>
            <p:extLst>
              <p:ext uri="{D42A27DB-BD31-4B8C-83A1-F6EECF244321}">
                <p14:modId xmlns:p14="http://schemas.microsoft.com/office/powerpoint/2010/main" val="1557525584"/>
              </p:ext>
            </p:extLst>
          </p:nvPr>
        </p:nvGraphicFramePr>
        <p:xfrm>
          <a:off x="881406" y="771749"/>
          <a:ext cx="2617168" cy="1913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2BF8FC8B-06C5-51F9-7CD6-A882A348747D}"/>
              </a:ext>
            </a:extLst>
          </p:cNvPr>
          <p:cNvGraphicFramePr>
            <a:graphicFrameLocks/>
          </p:cNvGraphicFramePr>
          <p:nvPr>
            <p:extLst>
              <p:ext uri="{D42A27DB-BD31-4B8C-83A1-F6EECF244321}">
                <p14:modId xmlns:p14="http://schemas.microsoft.com/office/powerpoint/2010/main" val="1145573381"/>
              </p:ext>
            </p:extLst>
          </p:nvPr>
        </p:nvGraphicFramePr>
        <p:xfrm>
          <a:off x="5731497" y="848915"/>
          <a:ext cx="1800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7461D1CD-B506-8AC5-1525-74FF944CD349}"/>
              </a:ext>
            </a:extLst>
          </p:cNvPr>
          <p:cNvGraphicFramePr>
            <a:graphicFrameLocks/>
          </p:cNvGraphicFramePr>
          <p:nvPr>
            <p:extLst>
              <p:ext uri="{D42A27DB-BD31-4B8C-83A1-F6EECF244321}">
                <p14:modId xmlns:p14="http://schemas.microsoft.com/office/powerpoint/2010/main" val="4055164953"/>
              </p:ext>
            </p:extLst>
          </p:nvPr>
        </p:nvGraphicFramePr>
        <p:xfrm>
          <a:off x="1020452" y="2814405"/>
          <a:ext cx="3044652" cy="20458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id="{8D1A998A-4EF3-5470-B2EF-0AFE65B17753}"/>
              </a:ext>
            </a:extLst>
          </p:cNvPr>
          <p:cNvGraphicFramePr>
            <a:graphicFrameLocks/>
          </p:cNvGraphicFramePr>
          <p:nvPr>
            <p:extLst>
              <p:ext uri="{D42A27DB-BD31-4B8C-83A1-F6EECF244321}">
                <p14:modId xmlns:p14="http://schemas.microsoft.com/office/powerpoint/2010/main" val="395478049"/>
              </p:ext>
            </p:extLst>
          </p:nvPr>
        </p:nvGraphicFramePr>
        <p:xfrm>
          <a:off x="5441674" y="2685375"/>
          <a:ext cx="2228869" cy="212516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103193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Dressings</a:t>
            </a:r>
            <a:endParaRPr dirty="0"/>
          </a:p>
        </p:txBody>
      </p:sp>
      <p:graphicFrame>
        <p:nvGraphicFramePr>
          <p:cNvPr id="2" name="Chart 1">
            <a:extLst>
              <a:ext uri="{FF2B5EF4-FFF2-40B4-BE49-F238E27FC236}">
                <a16:creationId xmlns:a16="http://schemas.microsoft.com/office/drawing/2014/main" id="{D84EC25F-C603-16A6-8D16-1C4832868405}"/>
              </a:ext>
            </a:extLst>
          </p:cNvPr>
          <p:cNvGraphicFramePr>
            <a:graphicFrameLocks/>
          </p:cNvGraphicFramePr>
          <p:nvPr>
            <p:extLst>
              <p:ext uri="{D42A27DB-BD31-4B8C-83A1-F6EECF244321}">
                <p14:modId xmlns:p14="http://schemas.microsoft.com/office/powerpoint/2010/main" val="1954863773"/>
              </p:ext>
            </p:extLst>
          </p:nvPr>
        </p:nvGraphicFramePr>
        <p:xfrm>
          <a:off x="399921" y="898954"/>
          <a:ext cx="3501187" cy="20082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EDFB4BCC-9369-AF84-7A73-5B9050E2F74B}"/>
              </a:ext>
            </a:extLst>
          </p:cNvPr>
          <p:cNvGraphicFramePr>
            <a:graphicFrameLocks/>
          </p:cNvGraphicFramePr>
          <p:nvPr>
            <p:extLst>
              <p:ext uri="{D42A27DB-BD31-4B8C-83A1-F6EECF244321}">
                <p14:modId xmlns:p14="http://schemas.microsoft.com/office/powerpoint/2010/main" val="2348452695"/>
              </p:ext>
            </p:extLst>
          </p:nvPr>
        </p:nvGraphicFramePr>
        <p:xfrm>
          <a:off x="5242894" y="782609"/>
          <a:ext cx="3601244" cy="213657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699AC1A6-A4E7-E022-93E5-09FB29F5AC61}"/>
              </a:ext>
            </a:extLst>
          </p:cNvPr>
          <p:cNvGraphicFramePr>
            <a:graphicFrameLocks/>
          </p:cNvGraphicFramePr>
          <p:nvPr>
            <p:extLst>
              <p:ext uri="{D42A27DB-BD31-4B8C-83A1-F6EECF244321}">
                <p14:modId xmlns:p14="http://schemas.microsoft.com/office/powerpoint/2010/main" val="3944838706"/>
              </p:ext>
            </p:extLst>
          </p:nvPr>
        </p:nvGraphicFramePr>
        <p:xfrm>
          <a:off x="2591807" y="2802834"/>
          <a:ext cx="4186679" cy="229593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52339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Dressings</a:t>
            </a:r>
            <a:endParaRPr dirty="0"/>
          </a:p>
        </p:txBody>
      </p:sp>
      <p:sp>
        <p:nvSpPr>
          <p:cNvPr id="6" name="TextBox 5">
            <a:extLst>
              <a:ext uri="{FF2B5EF4-FFF2-40B4-BE49-F238E27FC236}">
                <a16:creationId xmlns:a16="http://schemas.microsoft.com/office/drawing/2014/main" id="{45F6D6BF-A307-A041-67D4-111E6551E693}"/>
              </a:ext>
            </a:extLst>
          </p:cNvPr>
          <p:cNvSpPr txBox="1"/>
          <p:nvPr/>
        </p:nvSpPr>
        <p:spPr>
          <a:xfrm>
            <a:off x="382657" y="733020"/>
            <a:ext cx="8429250" cy="4154984"/>
          </a:xfrm>
          <a:prstGeom prst="rect">
            <a:avLst/>
          </a:prstGeom>
          <a:noFill/>
        </p:spPr>
        <p:txBody>
          <a:bodyPr wrap="square">
            <a:spAutoFit/>
          </a:bodyPr>
          <a:lstStyle/>
          <a:p>
            <a:pPr marL="171450" indent="-171450">
              <a:buFont typeface="Arial" panose="020B0604020202020204" pitchFamily="34" charset="0"/>
              <a:buChar char="•"/>
            </a:pPr>
            <a:r>
              <a:rPr lang="en-GB" sz="800" dirty="0"/>
              <a:t>Much better than cluttering up Surgery. Service available daily. Easy to book. Thanks!</a:t>
            </a:r>
          </a:p>
          <a:p>
            <a:pPr marL="171450" indent="-171450">
              <a:buFont typeface="Arial" panose="020B0604020202020204" pitchFamily="34" charset="0"/>
              <a:buChar char="•"/>
            </a:pPr>
            <a:r>
              <a:rPr lang="en-GB" sz="800" dirty="0"/>
              <a:t>No other comments Always received great care</a:t>
            </a:r>
          </a:p>
          <a:p>
            <a:pPr marL="171450" indent="-171450">
              <a:buFont typeface="Arial" panose="020B0604020202020204" pitchFamily="34" charset="0"/>
              <a:buChar char="•"/>
            </a:pPr>
            <a:r>
              <a:rPr lang="en-GB" sz="800" dirty="0"/>
              <a:t>Very helpful professional Nurse. David nurse excellent.</a:t>
            </a:r>
          </a:p>
          <a:p>
            <a:pPr marL="171450" indent="-171450">
              <a:buFont typeface="Arial" panose="020B0604020202020204" pitchFamily="34" charset="0"/>
              <a:buChar char="•"/>
            </a:pPr>
            <a:r>
              <a:rPr lang="en-GB" sz="800" dirty="0"/>
              <a:t>No</a:t>
            </a:r>
          </a:p>
          <a:p>
            <a:pPr marL="171450" indent="-171450">
              <a:buFont typeface="Arial" panose="020B0604020202020204" pitchFamily="34" charset="0"/>
              <a:buChar char="•"/>
            </a:pPr>
            <a:r>
              <a:rPr lang="en-GB" sz="800" dirty="0"/>
              <a:t>Very helpful and friendly staff much appreciated</a:t>
            </a:r>
          </a:p>
          <a:p>
            <a:pPr marL="171450" indent="-171450">
              <a:buFont typeface="Arial" panose="020B0604020202020204" pitchFamily="34" charset="0"/>
              <a:buChar char="•"/>
            </a:pPr>
            <a:r>
              <a:rPr lang="en-GB" sz="800" dirty="0" err="1"/>
              <a:t>fANTASTIC</a:t>
            </a:r>
            <a:r>
              <a:rPr lang="en-GB" sz="800" dirty="0"/>
              <a:t> LIKE ALWAYS</a:t>
            </a:r>
          </a:p>
          <a:p>
            <a:pPr marL="171450" indent="-171450">
              <a:buFont typeface="Arial" panose="020B0604020202020204" pitchFamily="34" charset="0"/>
              <a:buChar char="•"/>
            </a:pPr>
            <a:r>
              <a:rPr lang="en-GB" sz="800" dirty="0"/>
              <a:t>For the first time in a long time I felt cared for and treated well and fair</a:t>
            </a:r>
          </a:p>
          <a:p>
            <a:pPr marL="171450" indent="-171450">
              <a:buFont typeface="Arial" panose="020B0604020202020204" pitchFamily="34" charset="0"/>
              <a:buChar char="•"/>
            </a:pPr>
            <a:r>
              <a:rPr lang="en-GB" sz="800" dirty="0"/>
              <a:t>Great people working there</a:t>
            </a:r>
          </a:p>
          <a:p>
            <a:pPr marL="171450" indent="-171450">
              <a:buFont typeface="Arial" panose="020B0604020202020204" pitchFamily="34" charset="0"/>
              <a:buChar char="•"/>
            </a:pPr>
            <a:r>
              <a:rPr lang="en-GB" sz="800" dirty="0"/>
              <a:t>I had a great experience the nurse was very kind knowledgeable and helpful!</a:t>
            </a:r>
          </a:p>
          <a:p>
            <a:pPr marL="171450" indent="-171450">
              <a:buFont typeface="Arial" panose="020B0604020202020204" pitchFamily="34" charset="0"/>
              <a:buChar char="•"/>
            </a:pPr>
            <a:r>
              <a:rPr lang="en-GB" sz="800" dirty="0"/>
              <a:t>I have been using this service for 2+ years</a:t>
            </a:r>
          </a:p>
          <a:p>
            <a:pPr marL="171450" indent="-171450">
              <a:buFont typeface="Arial" panose="020B0604020202020204" pitchFamily="34" charset="0"/>
              <a:buChar char="•"/>
            </a:pPr>
            <a:r>
              <a:rPr lang="en-GB" sz="800" dirty="0"/>
              <a:t>The nurse was very efficient</a:t>
            </a:r>
          </a:p>
          <a:p>
            <a:pPr marL="171450" indent="-171450">
              <a:buFont typeface="Arial" panose="020B0604020202020204" pitchFamily="34" charset="0"/>
              <a:buChar char="•"/>
            </a:pPr>
            <a:r>
              <a:rPr lang="en-GB" sz="800" dirty="0"/>
              <a:t>I've been using service for a couple of years. It has always been excellent.</a:t>
            </a:r>
          </a:p>
          <a:p>
            <a:pPr marL="171450" indent="-171450">
              <a:buFont typeface="Arial" panose="020B0604020202020204" pitchFamily="34" charset="0"/>
              <a:buChar char="•"/>
            </a:pPr>
            <a:r>
              <a:rPr lang="en-GB" sz="800" dirty="0"/>
              <a:t>Thank you</a:t>
            </a:r>
          </a:p>
          <a:p>
            <a:pPr marL="171450" indent="-171450">
              <a:buFont typeface="Arial" panose="020B0604020202020204" pitchFamily="34" charset="0"/>
              <a:buChar char="•"/>
            </a:pPr>
            <a:r>
              <a:rPr lang="en-GB" sz="800" dirty="0"/>
              <a:t>Excellent quick efficient easy service friendly atmosphere</a:t>
            </a:r>
          </a:p>
          <a:p>
            <a:pPr marL="171450" indent="-171450">
              <a:buFont typeface="Arial" panose="020B0604020202020204" pitchFamily="34" charset="0"/>
              <a:buChar char="•"/>
            </a:pPr>
            <a:r>
              <a:rPr lang="en-GB" sz="800" dirty="0"/>
              <a:t>Nurse was excellent</a:t>
            </a:r>
          </a:p>
          <a:p>
            <a:pPr marL="171450" indent="-171450">
              <a:buFont typeface="Arial" panose="020B0604020202020204" pitchFamily="34" charset="0"/>
              <a:buChar char="•"/>
            </a:pPr>
            <a:r>
              <a:rPr lang="en-GB" sz="800" dirty="0"/>
              <a:t>Nurse was great</a:t>
            </a:r>
          </a:p>
          <a:p>
            <a:pPr marL="171450" indent="-171450">
              <a:buFont typeface="Arial" panose="020B0604020202020204" pitchFamily="34" charset="0"/>
              <a:buChar char="•"/>
            </a:pPr>
            <a:r>
              <a:rPr lang="en-GB" sz="800" dirty="0"/>
              <a:t>difficult to find</a:t>
            </a:r>
          </a:p>
          <a:p>
            <a:pPr marL="171450" indent="-171450">
              <a:buFont typeface="Arial" panose="020B0604020202020204" pitchFamily="34" charset="0"/>
              <a:buChar char="•"/>
            </a:pPr>
            <a:r>
              <a:rPr lang="en-GB" sz="800" dirty="0"/>
              <a:t>Excellent nurse. Efficient and </a:t>
            </a:r>
            <a:r>
              <a:rPr lang="en-GB" sz="800" dirty="0" err="1"/>
              <a:t>knowledgable</a:t>
            </a:r>
            <a:r>
              <a:rPr lang="en-GB" sz="800" dirty="0"/>
              <a:t>. Explained what was happening throughout. Gentle fingers used with a tricky painful wound. Thank you</a:t>
            </a:r>
          </a:p>
          <a:p>
            <a:pPr marL="171450" indent="-171450">
              <a:buFont typeface="Arial" panose="020B0604020202020204" pitchFamily="34" charset="0"/>
              <a:buChar char="•"/>
            </a:pPr>
            <a:r>
              <a:rPr lang="en-GB" sz="800" dirty="0"/>
              <a:t>Clean and calm surgery. Friendly helpful and efficient staff</a:t>
            </a:r>
          </a:p>
          <a:p>
            <a:pPr marL="171450" indent="-171450">
              <a:buFont typeface="Arial" panose="020B0604020202020204" pitchFamily="34" charset="0"/>
              <a:buChar char="•"/>
            </a:pPr>
            <a:r>
              <a:rPr lang="en-GB" sz="800" dirty="0"/>
              <a:t>The nurse who attended me was courteous friendly and professional. Overall an excellent and necessary service.</a:t>
            </a:r>
          </a:p>
          <a:p>
            <a:pPr marL="171450" indent="-171450">
              <a:buFont typeface="Arial" panose="020B0604020202020204" pitchFamily="34" charset="0"/>
              <a:buChar char="•"/>
            </a:pPr>
            <a:r>
              <a:rPr lang="en-GB" sz="800" dirty="0"/>
              <a:t>Friendly and efficient</a:t>
            </a:r>
          </a:p>
          <a:p>
            <a:pPr marL="171450" indent="-171450">
              <a:buFont typeface="Arial" panose="020B0604020202020204" pitchFamily="34" charset="0"/>
              <a:buChar char="•"/>
            </a:pPr>
            <a:r>
              <a:rPr lang="en-GB" sz="800" dirty="0"/>
              <a:t>I had excellent service but it would have been better if the centre had the little metal finger gadget for putting tubular bandages on fingers. Far superior to wrapping bandages round and taping them up.</a:t>
            </a:r>
          </a:p>
          <a:p>
            <a:pPr marL="171450" indent="-171450">
              <a:buFont typeface="Arial" panose="020B0604020202020204" pitchFamily="34" charset="0"/>
              <a:buChar char="•"/>
            </a:pPr>
            <a:r>
              <a:rPr lang="en-GB" sz="800" dirty="0"/>
              <a:t>I had excellent service but it would have been better if the centre had the little metal finger gadget for putting tubular bandages on fingers. Far superior to wrapping bandages round and taping them up.</a:t>
            </a:r>
          </a:p>
          <a:p>
            <a:pPr marL="171450" indent="-171450">
              <a:buFont typeface="Arial" panose="020B0604020202020204" pitchFamily="34" charset="0"/>
              <a:buChar char="•"/>
            </a:pPr>
            <a:r>
              <a:rPr lang="en-GB" sz="800" dirty="0"/>
              <a:t>All good excellent care provided</a:t>
            </a:r>
          </a:p>
          <a:p>
            <a:pPr marL="171450" indent="-171450">
              <a:buFont typeface="Arial" panose="020B0604020202020204" pitchFamily="34" charset="0"/>
              <a:buChar char="•"/>
            </a:pPr>
            <a:r>
              <a:rPr lang="en-GB" sz="800" dirty="0"/>
              <a:t>Good friendly service . Thank you</a:t>
            </a:r>
          </a:p>
          <a:p>
            <a:pPr marL="171450" indent="-171450">
              <a:buFont typeface="Arial" panose="020B0604020202020204" pitchFamily="34" charset="0"/>
              <a:buChar char="•"/>
            </a:pPr>
            <a:r>
              <a:rPr lang="en-GB" sz="800" dirty="0"/>
              <a:t>Efficient and friendly. Thank you</a:t>
            </a:r>
          </a:p>
          <a:p>
            <a:pPr marL="171450" indent="-171450">
              <a:buFont typeface="Arial" panose="020B0604020202020204" pitchFamily="34" charset="0"/>
              <a:buChar char="•"/>
            </a:pPr>
            <a:r>
              <a:rPr lang="en-GB" sz="800" dirty="0"/>
              <a:t>Not ready</a:t>
            </a:r>
          </a:p>
          <a:p>
            <a:pPr marL="171450" indent="-171450">
              <a:buFont typeface="Arial" panose="020B0604020202020204" pitchFamily="34" charset="0"/>
              <a:buChar char="•"/>
            </a:pPr>
            <a:r>
              <a:rPr lang="en-GB" sz="800" dirty="0"/>
              <a:t>Staff were understanding and flexible.</a:t>
            </a:r>
          </a:p>
          <a:p>
            <a:pPr marL="171450" indent="-171450">
              <a:buFont typeface="Arial" panose="020B0604020202020204" pitchFamily="34" charset="0"/>
              <a:buChar char="•"/>
            </a:pPr>
            <a:r>
              <a:rPr lang="en-GB" sz="800" dirty="0"/>
              <a:t>Most are fine but one nurse in particular is very slow and doesn't ensure that the job is fully done. This individual wants 3 appts to do dressings most easily do in two and spends most of the time blaming the patient rather than being proactive.</a:t>
            </a:r>
          </a:p>
          <a:p>
            <a:pPr marL="171450" indent="-171450">
              <a:buFont typeface="Arial" panose="020B0604020202020204" pitchFamily="34" charset="0"/>
              <a:buChar char="•"/>
            </a:pPr>
            <a:r>
              <a:rPr lang="en-GB" sz="800" dirty="0"/>
              <a:t>Keep it up</a:t>
            </a:r>
          </a:p>
        </p:txBody>
      </p:sp>
    </p:spTree>
    <p:extLst>
      <p:ext uri="{BB962C8B-B14F-4D97-AF65-F5344CB8AC3E}">
        <p14:creationId xmlns:p14="http://schemas.microsoft.com/office/powerpoint/2010/main" val="528772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4" name="Rectangle 3">
            <a:extLst>
              <a:ext uri="{FF2B5EF4-FFF2-40B4-BE49-F238E27FC236}">
                <a16:creationId xmlns:a16="http://schemas.microsoft.com/office/drawing/2014/main" id="{052C9703-A47D-0002-4D1D-0D119FF7AE3A}"/>
              </a:ext>
            </a:extLst>
          </p:cNvPr>
          <p:cNvSpPr/>
          <p:nvPr/>
        </p:nvSpPr>
        <p:spPr>
          <a:xfrm>
            <a:off x="4657728"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DC5F733F-68E1-B836-2C75-833CD045F385}"/>
              </a:ext>
            </a:extLst>
          </p:cNvPr>
          <p:cNvSpPr/>
          <p:nvPr/>
        </p:nvSpPr>
        <p:spPr>
          <a:xfrm>
            <a:off x="301073" y="969208"/>
            <a:ext cx="4104000" cy="2452648"/>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Dressings- Analysis</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3" y="1141343"/>
            <a:ext cx="4029406" cy="1738938"/>
          </a:xfrm>
          <a:prstGeom prst="rect">
            <a:avLst/>
          </a:prstGeom>
          <a:noFill/>
        </p:spPr>
        <p:txBody>
          <a:bodyPr wrap="square">
            <a:spAutoFit/>
          </a:bodyPr>
          <a:lstStyle/>
          <a:p>
            <a:r>
              <a:rPr lang="en-GB" sz="1000" u="sng" dirty="0">
                <a:solidFill>
                  <a:schemeClr val="bg1"/>
                </a:solidFill>
                <a:latin typeface="Fira Sans" panose="020B0503050000020004" pitchFamily="34" charset="0"/>
              </a:rPr>
              <a:t>Key Themes: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found booking these appointments mostly easy although they hadn’t always heard about it unless so it was mainly Practice led.</a:t>
            </a:r>
          </a:p>
          <a:p>
            <a:pPr marL="171450" indent="-171450" algn="l">
              <a:buFontTx/>
              <a:buChar char="-"/>
            </a:pPr>
            <a:endParaRPr lang="en-US" sz="10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2 out of 3 patients said they had knowledge of this service.</a:t>
            </a:r>
          </a:p>
          <a:p>
            <a:pPr marL="171450" indent="-171450" algn="l">
              <a:buFontTx/>
              <a:buChar char="-"/>
            </a:pPr>
            <a:endParaRPr lang="en-US" sz="10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rated the knowledge and experience of the Practice Nurse as 10/10 and would recommend to a friend.</a:t>
            </a:r>
          </a:p>
          <a:p>
            <a:pPr algn="just"/>
            <a:endParaRPr lang="en-US" sz="1000" dirty="0">
              <a:solidFill>
                <a:schemeClr val="bg1"/>
              </a:solidFill>
              <a:latin typeface="Fira Sans" panose="020B0503050000020004" pitchFamily="34" charset="0"/>
            </a:endParaRPr>
          </a:p>
        </p:txBody>
      </p:sp>
      <p:sp>
        <p:nvSpPr>
          <p:cNvPr id="22" name="TextBox 21">
            <a:extLst>
              <a:ext uri="{FF2B5EF4-FFF2-40B4-BE49-F238E27FC236}">
                <a16:creationId xmlns:a16="http://schemas.microsoft.com/office/drawing/2014/main" id="{803ED9EA-B682-07AE-E8B5-05A5C21265AD}"/>
              </a:ext>
            </a:extLst>
          </p:cNvPr>
          <p:cNvSpPr txBox="1"/>
          <p:nvPr/>
        </p:nvSpPr>
        <p:spPr>
          <a:xfrm>
            <a:off x="4654568" y="1141343"/>
            <a:ext cx="4104000" cy="1277273"/>
          </a:xfrm>
          <a:prstGeom prst="rect">
            <a:avLst/>
          </a:prstGeom>
          <a:noFill/>
        </p:spPr>
        <p:txBody>
          <a:bodyPr wrap="square">
            <a:spAutoFit/>
          </a:bodyPr>
          <a:lstStyle/>
          <a:p>
            <a:r>
              <a:rPr lang="en-GB" sz="1000" u="sng" dirty="0">
                <a:solidFill>
                  <a:schemeClr val="bg1"/>
                </a:solidFill>
                <a:latin typeface="Fira Sans" panose="020B0503050000020004" pitchFamily="34" charset="0"/>
              </a:rPr>
              <a:t>Actions/Outcomes: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weren’t always aware they had to take their own dressings with them.</a:t>
            </a:r>
          </a:p>
          <a:p>
            <a:pPr marL="171450" indent="-171450" algn="l">
              <a:buFontTx/>
              <a:buChar char="-"/>
            </a:pPr>
            <a:endParaRPr lang="en-US" sz="10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Patients said if they hadn’t of had the appointment then they would have gone to the Urgent Treatment Centre or A&amp;E.</a:t>
            </a:r>
          </a:p>
          <a:p>
            <a:endParaRPr lang="en-US" sz="1000" dirty="0">
              <a:solidFill>
                <a:schemeClr val="bg1"/>
              </a:solidFill>
              <a:latin typeface="Fira Sans" panose="020B0503050000020004" pitchFamily="34" charset="0"/>
              <a:cs typeface="Arial"/>
              <a:sym typeface="Arial"/>
            </a:endParaRPr>
          </a:p>
        </p:txBody>
      </p:sp>
    </p:spTree>
    <p:extLst>
      <p:ext uri="{BB962C8B-B14F-4D97-AF65-F5344CB8AC3E}">
        <p14:creationId xmlns:p14="http://schemas.microsoft.com/office/powerpoint/2010/main" val="1807821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311700" y="1924827"/>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Thank You!</a:t>
            </a:r>
            <a:br>
              <a:rPr lang="en" dirty="0"/>
            </a:br>
            <a:br>
              <a:rPr lang="en" dirty="0"/>
            </a:br>
            <a:r>
              <a:rPr lang="en"/>
              <a:t>We Value your feedback to tell us what we are doing right and we can improve</a:t>
            </a:r>
            <a:endParaRPr dirty="0"/>
          </a:p>
        </p:txBody>
      </p:sp>
    </p:spTree>
    <p:extLst>
      <p:ext uri="{BB962C8B-B14F-4D97-AF65-F5344CB8AC3E}">
        <p14:creationId xmlns:p14="http://schemas.microsoft.com/office/powerpoint/2010/main" val="363027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Diabetes</a:t>
            </a:r>
            <a:endParaRPr dirty="0"/>
          </a:p>
        </p:txBody>
      </p:sp>
      <p:graphicFrame>
        <p:nvGraphicFramePr>
          <p:cNvPr id="2" name="Chart 1">
            <a:extLst>
              <a:ext uri="{FF2B5EF4-FFF2-40B4-BE49-F238E27FC236}">
                <a16:creationId xmlns:a16="http://schemas.microsoft.com/office/drawing/2014/main" id="{92829DCD-A883-4D69-8CED-FE37E9678502}"/>
              </a:ext>
            </a:extLst>
          </p:cNvPr>
          <p:cNvGraphicFramePr>
            <a:graphicFrameLocks/>
          </p:cNvGraphicFramePr>
          <p:nvPr/>
        </p:nvGraphicFramePr>
        <p:xfrm>
          <a:off x="21431" y="915749"/>
          <a:ext cx="2592000" cy="165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74217E97-1FAD-00A3-D3AB-CA6B80366892}"/>
              </a:ext>
            </a:extLst>
          </p:cNvPr>
          <p:cNvGraphicFramePr>
            <a:graphicFrameLocks/>
          </p:cNvGraphicFramePr>
          <p:nvPr/>
        </p:nvGraphicFramePr>
        <p:xfrm>
          <a:off x="2198188" y="915749"/>
          <a:ext cx="2592000" cy="165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7D963D2F-14B0-E0A5-B9D1-BE813BB6FDE6}"/>
              </a:ext>
            </a:extLst>
          </p:cNvPr>
          <p:cNvGraphicFramePr>
            <a:graphicFrameLocks/>
          </p:cNvGraphicFramePr>
          <p:nvPr/>
        </p:nvGraphicFramePr>
        <p:xfrm>
          <a:off x="4374945" y="646180"/>
          <a:ext cx="2592000" cy="192556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5">
            <a:extLst>
              <a:ext uri="{FF2B5EF4-FFF2-40B4-BE49-F238E27FC236}">
                <a16:creationId xmlns:a16="http://schemas.microsoft.com/office/drawing/2014/main" id="{E1A42EFC-0A06-12EB-3B20-0542BB26922A}"/>
              </a:ext>
            </a:extLst>
          </p:cNvPr>
          <p:cNvGraphicFramePr>
            <a:graphicFrameLocks/>
          </p:cNvGraphicFramePr>
          <p:nvPr/>
        </p:nvGraphicFramePr>
        <p:xfrm>
          <a:off x="6551703" y="915749"/>
          <a:ext cx="2592000" cy="165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 name="Chart 4">
            <a:extLst>
              <a:ext uri="{FF2B5EF4-FFF2-40B4-BE49-F238E27FC236}">
                <a16:creationId xmlns:a16="http://schemas.microsoft.com/office/drawing/2014/main" id="{93AE212C-1C9A-1023-6B73-F1B96046F9E3}"/>
              </a:ext>
            </a:extLst>
          </p:cNvPr>
          <p:cNvGraphicFramePr>
            <a:graphicFrameLocks/>
          </p:cNvGraphicFramePr>
          <p:nvPr>
            <p:extLst>
              <p:ext uri="{D42A27DB-BD31-4B8C-83A1-F6EECF244321}">
                <p14:modId xmlns:p14="http://schemas.microsoft.com/office/powerpoint/2010/main" val="4263401786"/>
              </p:ext>
            </p:extLst>
          </p:nvPr>
        </p:nvGraphicFramePr>
        <p:xfrm>
          <a:off x="527001" y="2680379"/>
          <a:ext cx="3905395" cy="21215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Chart 6">
            <a:extLst>
              <a:ext uri="{FF2B5EF4-FFF2-40B4-BE49-F238E27FC236}">
                <a16:creationId xmlns:a16="http://schemas.microsoft.com/office/drawing/2014/main" id="{EB1AF07D-84C4-15DD-CBBE-B36A82493EC7}"/>
              </a:ext>
            </a:extLst>
          </p:cNvPr>
          <p:cNvGraphicFramePr>
            <a:graphicFrameLocks/>
          </p:cNvGraphicFramePr>
          <p:nvPr>
            <p:extLst>
              <p:ext uri="{D42A27DB-BD31-4B8C-83A1-F6EECF244321}">
                <p14:modId xmlns:p14="http://schemas.microsoft.com/office/powerpoint/2010/main" val="3089041167"/>
              </p:ext>
            </p:extLst>
          </p:nvPr>
        </p:nvGraphicFramePr>
        <p:xfrm>
          <a:off x="4374945" y="2642206"/>
          <a:ext cx="3905395" cy="2197876"/>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0532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Diabetes</a:t>
            </a:r>
            <a:endParaRPr dirty="0"/>
          </a:p>
        </p:txBody>
      </p:sp>
      <p:graphicFrame>
        <p:nvGraphicFramePr>
          <p:cNvPr id="5" name="Chart 4">
            <a:extLst>
              <a:ext uri="{FF2B5EF4-FFF2-40B4-BE49-F238E27FC236}">
                <a16:creationId xmlns:a16="http://schemas.microsoft.com/office/drawing/2014/main" id="{2704B9FE-02CD-D2E1-F2EC-67AC4CFE0A0F}"/>
              </a:ext>
            </a:extLst>
          </p:cNvPr>
          <p:cNvGraphicFramePr>
            <a:graphicFrameLocks/>
          </p:cNvGraphicFramePr>
          <p:nvPr>
            <p:extLst>
              <p:ext uri="{D42A27DB-BD31-4B8C-83A1-F6EECF244321}">
                <p14:modId xmlns:p14="http://schemas.microsoft.com/office/powerpoint/2010/main" val="3189704748"/>
              </p:ext>
            </p:extLst>
          </p:nvPr>
        </p:nvGraphicFramePr>
        <p:xfrm>
          <a:off x="359478" y="108148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A1437E8A-8B93-26C8-0006-A28BC2F8B469}"/>
              </a:ext>
            </a:extLst>
          </p:cNvPr>
          <p:cNvGraphicFramePr>
            <a:graphicFrameLocks/>
          </p:cNvGraphicFramePr>
          <p:nvPr>
            <p:extLst>
              <p:ext uri="{D42A27DB-BD31-4B8C-83A1-F6EECF244321}">
                <p14:modId xmlns:p14="http://schemas.microsoft.com/office/powerpoint/2010/main" val="1070706846"/>
              </p:ext>
            </p:extLst>
          </p:nvPr>
        </p:nvGraphicFramePr>
        <p:xfrm>
          <a:off x="4470786" y="733020"/>
          <a:ext cx="4313735" cy="18387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AC285B24-27F0-BB77-B5C5-35E32AE9A680}"/>
              </a:ext>
            </a:extLst>
          </p:cNvPr>
          <p:cNvGraphicFramePr>
            <a:graphicFrameLocks/>
          </p:cNvGraphicFramePr>
          <p:nvPr>
            <p:extLst>
              <p:ext uri="{D42A27DB-BD31-4B8C-83A1-F6EECF244321}">
                <p14:modId xmlns:p14="http://schemas.microsoft.com/office/powerpoint/2010/main" val="1731686034"/>
              </p:ext>
            </p:extLst>
          </p:nvPr>
        </p:nvGraphicFramePr>
        <p:xfrm>
          <a:off x="5034435" y="2601427"/>
          <a:ext cx="3647129" cy="216995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9511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Diabetes</a:t>
            </a:r>
            <a:endParaRPr dirty="0"/>
          </a:p>
        </p:txBody>
      </p:sp>
      <p:sp>
        <p:nvSpPr>
          <p:cNvPr id="3" name="TextBox 2">
            <a:extLst>
              <a:ext uri="{FF2B5EF4-FFF2-40B4-BE49-F238E27FC236}">
                <a16:creationId xmlns:a16="http://schemas.microsoft.com/office/drawing/2014/main" id="{00EEBC0E-09A4-3228-AF2C-1698C21D9295}"/>
              </a:ext>
            </a:extLst>
          </p:cNvPr>
          <p:cNvSpPr txBox="1"/>
          <p:nvPr/>
        </p:nvSpPr>
        <p:spPr>
          <a:xfrm>
            <a:off x="1600200" y="909757"/>
            <a:ext cx="5257800" cy="3754874"/>
          </a:xfrm>
          <a:prstGeom prst="rect">
            <a:avLst/>
          </a:prstGeom>
          <a:noFill/>
        </p:spPr>
        <p:txBody>
          <a:bodyPr wrap="square">
            <a:spAutoFit/>
          </a:bodyPr>
          <a:lstStyle/>
          <a:p>
            <a:r>
              <a:rPr lang="en-GB" dirty="0"/>
              <a:t>Additional Comments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Continue to maintain the good service</a:t>
            </a:r>
          </a:p>
          <a:p>
            <a:pPr marL="285750" indent="-285750">
              <a:buFont typeface="Arial" panose="020B0604020202020204" pitchFamily="34" charset="0"/>
              <a:buChar char="•"/>
            </a:pPr>
            <a:r>
              <a:rPr lang="en-GB" dirty="0"/>
              <a:t>Emma was very good and highly recommended</a:t>
            </a:r>
          </a:p>
          <a:p>
            <a:pPr marL="285750" indent="-285750">
              <a:buFont typeface="Arial" panose="020B0604020202020204" pitchFamily="34" charset="0"/>
              <a:buChar char="•"/>
            </a:pPr>
            <a:r>
              <a:rPr lang="en-GB" dirty="0"/>
              <a:t>Emma was very reassuring &amp; professional</a:t>
            </a:r>
          </a:p>
          <a:p>
            <a:pPr marL="285750" indent="-285750">
              <a:buFont typeface="Arial" panose="020B0604020202020204" pitchFamily="34" charset="0"/>
              <a:buChar char="•"/>
            </a:pPr>
            <a:r>
              <a:rPr lang="en-GB" dirty="0"/>
              <a:t>Home visits for patients who are house bound that cannot attend their appointments</a:t>
            </a:r>
          </a:p>
          <a:p>
            <a:pPr marL="285750" indent="-285750">
              <a:buFont typeface="Arial" panose="020B0604020202020204" pitchFamily="34" charset="0"/>
              <a:buChar char="•"/>
            </a:pPr>
            <a:r>
              <a:rPr lang="en-GB" dirty="0"/>
              <a:t>I </a:t>
            </a:r>
            <a:r>
              <a:rPr lang="en-GB" dirty="0" err="1"/>
              <a:t>enjoués</a:t>
            </a:r>
            <a:r>
              <a:rPr lang="en-GB" dirty="0"/>
              <a:t> my </a:t>
            </a:r>
            <a:r>
              <a:rPr lang="en-GB" dirty="0" err="1"/>
              <a:t>expérience</a:t>
            </a:r>
            <a:r>
              <a:rPr lang="en-GB" dirty="0"/>
              <a:t> thank you</a:t>
            </a:r>
          </a:p>
          <a:p>
            <a:pPr marL="285750" indent="-285750">
              <a:buFont typeface="Arial" panose="020B0604020202020204" pitchFamily="34" charset="0"/>
              <a:buChar char="•"/>
            </a:pPr>
            <a:r>
              <a:rPr lang="en-GB" dirty="0"/>
              <a:t>My visit was very good she explained more better to me on how the regulate my food</a:t>
            </a:r>
          </a:p>
          <a:p>
            <a:pPr marL="285750" indent="-285750">
              <a:buFont typeface="Arial" panose="020B0604020202020204" pitchFamily="34" charset="0"/>
              <a:buChar char="•"/>
            </a:pPr>
            <a:r>
              <a:rPr lang="en-GB" dirty="0"/>
              <a:t>None</a:t>
            </a:r>
          </a:p>
          <a:p>
            <a:pPr marL="285750" indent="-285750">
              <a:buFont typeface="Arial" panose="020B0604020202020204" pitchFamily="34" charset="0"/>
              <a:buChar char="•"/>
            </a:pPr>
            <a:r>
              <a:rPr lang="en-GB" dirty="0"/>
              <a:t>None</a:t>
            </a:r>
          </a:p>
          <a:p>
            <a:pPr marL="285750" indent="-285750">
              <a:buFont typeface="Arial" panose="020B0604020202020204" pitchFamily="34" charset="0"/>
              <a:buChar char="•"/>
            </a:pPr>
            <a:r>
              <a:rPr lang="en-GB" dirty="0"/>
              <a:t>Only thing missing is somewhere to park</a:t>
            </a:r>
          </a:p>
          <a:p>
            <a:pPr marL="285750" indent="-285750">
              <a:buFont typeface="Arial" panose="020B0604020202020204" pitchFamily="34" charset="0"/>
              <a:buChar char="•"/>
            </a:pPr>
            <a:r>
              <a:rPr lang="en-GB" dirty="0"/>
              <a:t>Very good service Very polite staff</a:t>
            </a:r>
          </a:p>
          <a:p>
            <a:pPr marL="285750" indent="-285750">
              <a:buFont typeface="Arial" panose="020B0604020202020204" pitchFamily="34" charset="0"/>
              <a:buChar char="•"/>
            </a:pPr>
            <a:r>
              <a:rPr lang="en-GB" dirty="0"/>
              <a:t>Very happy I like to see this nurse</a:t>
            </a:r>
          </a:p>
          <a:p>
            <a:pPr marL="285750" indent="-285750">
              <a:buFont typeface="Arial" panose="020B0604020202020204" pitchFamily="34" charset="0"/>
              <a:buChar char="•"/>
            </a:pPr>
            <a:r>
              <a:rPr lang="en-GB" dirty="0"/>
              <a:t>Very relaxed appointment great communication and very supportive really nice lady</a:t>
            </a:r>
          </a:p>
        </p:txBody>
      </p:sp>
    </p:spTree>
    <p:extLst>
      <p:ext uri="{BB962C8B-B14F-4D97-AF65-F5344CB8AC3E}">
        <p14:creationId xmlns:p14="http://schemas.microsoft.com/office/powerpoint/2010/main" val="99278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4" name="Rectangle 3">
            <a:extLst>
              <a:ext uri="{FF2B5EF4-FFF2-40B4-BE49-F238E27FC236}">
                <a16:creationId xmlns:a16="http://schemas.microsoft.com/office/drawing/2014/main" id="{052C9703-A47D-0002-4D1D-0D119FF7AE3A}"/>
              </a:ext>
            </a:extLst>
          </p:cNvPr>
          <p:cNvSpPr/>
          <p:nvPr/>
        </p:nvSpPr>
        <p:spPr>
          <a:xfrm>
            <a:off x="4657728" y="969208"/>
            <a:ext cx="4104000" cy="2221706"/>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DC5F733F-68E1-B836-2C75-833CD045F385}"/>
              </a:ext>
            </a:extLst>
          </p:cNvPr>
          <p:cNvSpPr/>
          <p:nvPr/>
        </p:nvSpPr>
        <p:spPr>
          <a:xfrm>
            <a:off x="301073" y="969208"/>
            <a:ext cx="4104000" cy="2221706"/>
          </a:xfrm>
          <a:prstGeom prst="rect">
            <a:avLst/>
          </a:prstGeom>
          <a:solidFill>
            <a:srgbClr val="8AB833"/>
          </a:solidFill>
          <a:ln>
            <a:solidFill>
              <a:srgbClr val="549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Diabetes 3TT - Analysis</a:t>
            </a:r>
            <a:endParaRPr dirty="0"/>
          </a:p>
        </p:txBody>
      </p:sp>
      <p:sp>
        <p:nvSpPr>
          <p:cNvPr id="20" name="TextBox 19">
            <a:extLst>
              <a:ext uri="{FF2B5EF4-FFF2-40B4-BE49-F238E27FC236}">
                <a16:creationId xmlns:a16="http://schemas.microsoft.com/office/drawing/2014/main" id="{0263BA45-14DE-4F3A-6633-6F6471BB26C9}"/>
              </a:ext>
            </a:extLst>
          </p:cNvPr>
          <p:cNvSpPr txBox="1"/>
          <p:nvPr/>
        </p:nvSpPr>
        <p:spPr>
          <a:xfrm>
            <a:off x="385433" y="1141343"/>
            <a:ext cx="4029406" cy="2185214"/>
          </a:xfrm>
          <a:prstGeom prst="rect">
            <a:avLst/>
          </a:prstGeom>
          <a:noFill/>
        </p:spPr>
        <p:txBody>
          <a:bodyPr wrap="square">
            <a:spAutoFit/>
          </a:bodyPr>
          <a:lstStyle/>
          <a:p>
            <a:r>
              <a:rPr lang="en-GB" sz="900" u="sng" dirty="0">
                <a:solidFill>
                  <a:schemeClr val="bg1"/>
                </a:solidFill>
                <a:latin typeface="Fira Sans" panose="020B0503050000020004" pitchFamily="34" charset="0"/>
              </a:rPr>
              <a:t>Key Themes:</a:t>
            </a:r>
          </a:p>
          <a:p>
            <a:endParaRPr lang="en-GB" sz="700" dirty="0">
              <a:solidFill>
                <a:schemeClr val="bg1"/>
              </a:solidFill>
              <a:latin typeface="Fira Sans" panose="020B0503050000020004" pitchFamily="34" charset="0"/>
            </a:endParaRPr>
          </a:p>
          <a:p>
            <a:pPr marL="171450" indent="-171450" algn="just">
              <a:buClr>
                <a:srgbClr val="000000"/>
              </a:buClr>
              <a:buFontTx/>
              <a:buChar char="-"/>
            </a:pPr>
            <a:r>
              <a:rPr lang="en-US" sz="1000" dirty="0">
                <a:solidFill>
                  <a:schemeClr val="bg1"/>
                </a:solidFill>
                <a:latin typeface="Fira Sans" panose="020B0503050000020004" pitchFamily="34" charset="0"/>
                <a:cs typeface="Arial"/>
                <a:sym typeface="Arial"/>
              </a:rPr>
              <a:t>Patients are happy with the Diabetes 3TT service in general.</a:t>
            </a:r>
          </a:p>
          <a:p>
            <a:pPr marL="171450" indent="-171450" algn="just">
              <a:buClr>
                <a:srgbClr val="000000"/>
              </a:buClr>
              <a:buFontTx/>
              <a:buChar char="-"/>
            </a:pPr>
            <a:endParaRPr lang="en-US" sz="1000" dirty="0">
              <a:solidFill>
                <a:schemeClr val="bg1"/>
              </a:solidFill>
              <a:latin typeface="Fira Sans" panose="020B0503050000020004" pitchFamily="34" charset="0"/>
              <a:cs typeface="Arial"/>
              <a:sym typeface="Arial"/>
            </a:endParaRPr>
          </a:p>
          <a:p>
            <a:pPr marL="171450" indent="-171450" algn="just">
              <a:buClr>
                <a:srgbClr val="000000"/>
              </a:buClr>
              <a:buFontTx/>
              <a:buChar char="-"/>
            </a:pPr>
            <a:r>
              <a:rPr lang="en-US" sz="1000" dirty="0">
                <a:solidFill>
                  <a:schemeClr val="bg1"/>
                </a:solidFill>
                <a:latin typeface="Fira Sans" panose="020B0503050000020004" pitchFamily="34" charset="0"/>
                <a:cs typeface="Arial"/>
                <a:sym typeface="Arial"/>
              </a:rPr>
              <a:t>They rate Emma, DSN 10/10 on her Diabetes knowledge and input to their condition.</a:t>
            </a:r>
          </a:p>
          <a:p>
            <a:pPr marL="171450" indent="-171450" algn="just">
              <a:buClr>
                <a:srgbClr val="000000"/>
              </a:buClr>
              <a:buFontTx/>
              <a:buChar char="-"/>
            </a:pPr>
            <a:endParaRPr lang="en-US" sz="1000" dirty="0">
              <a:solidFill>
                <a:schemeClr val="bg1"/>
              </a:solidFill>
              <a:latin typeface="Fira Sans" panose="020B0503050000020004" pitchFamily="34" charset="0"/>
              <a:cs typeface="Arial"/>
              <a:sym typeface="Arial"/>
            </a:endParaRPr>
          </a:p>
          <a:p>
            <a:pPr marL="171450" indent="-171450" algn="just">
              <a:buClr>
                <a:srgbClr val="000000"/>
              </a:buClr>
              <a:buFontTx/>
              <a:buChar char="-"/>
            </a:pPr>
            <a:r>
              <a:rPr lang="en-US" sz="1000" dirty="0">
                <a:solidFill>
                  <a:schemeClr val="bg1"/>
                </a:solidFill>
                <a:latin typeface="Fira Sans" panose="020B0503050000020004" pitchFamily="34" charset="0"/>
                <a:cs typeface="Arial"/>
                <a:sym typeface="Arial"/>
              </a:rPr>
              <a:t>Home visits – not all practices are aware that home visits can be made for housebound patients.  We will add this information to our new service brochure.</a:t>
            </a:r>
          </a:p>
          <a:p>
            <a:pPr marL="171450" indent="-171450" algn="just">
              <a:buClr>
                <a:srgbClr val="000000"/>
              </a:buClr>
              <a:buFontTx/>
              <a:buChar char="-"/>
            </a:pPr>
            <a:endParaRPr lang="en-US" sz="1000" dirty="0">
              <a:solidFill>
                <a:schemeClr val="bg1"/>
              </a:solidFill>
              <a:latin typeface="Fira Sans" panose="020B0503050000020004" pitchFamily="34" charset="0"/>
            </a:endParaRPr>
          </a:p>
          <a:p>
            <a:pPr marL="171450" indent="-171450" algn="just">
              <a:buClr>
                <a:srgbClr val="000000"/>
              </a:buClr>
              <a:buFontTx/>
              <a:buChar char="-"/>
            </a:pPr>
            <a:r>
              <a:rPr lang="en-US" sz="1000" dirty="0">
                <a:solidFill>
                  <a:schemeClr val="bg1"/>
                </a:solidFill>
                <a:latin typeface="Fira Sans" panose="020B0503050000020004" pitchFamily="34" charset="0"/>
                <a:cs typeface="Arial"/>
                <a:sym typeface="Arial"/>
              </a:rPr>
              <a:t>Patients would prefer a one to one consultation rather than a group consultation.</a:t>
            </a:r>
          </a:p>
          <a:p>
            <a:pPr algn="just"/>
            <a:endParaRPr lang="en-US" sz="1000" dirty="0">
              <a:solidFill>
                <a:schemeClr val="bg1"/>
              </a:solidFill>
              <a:latin typeface="Fira Sans" panose="020B0503050000020004" pitchFamily="34" charset="0"/>
            </a:endParaRPr>
          </a:p>
        </p:txBody>
      </p:sp>
      <p:sp>
        <p:nvSpPr>
          <p:cNvPr id="22" name="TextBox 21">
            <a:extLst>
              <a:ext uri="{FF2B5EF4-FFF2-40B4-BE49-F238E27FC236}">
                <a16:creationId xmlns:a16="http://schemas.microsoft.com/office/drawing/2014/main" id="{803ED9EA-B682-07AE-E8B5-05A5C21265AD}"/>
              </a:ext>
            </a:extLst>
          </p:cNvPr>
          <p:cNvSpPr txBox="1"/>
          <p:nvPr/>
        </p:nvSpPr>
        <p:spPr>
          <a:xfrm>
            <a:off x="4654568" y="1141343"/>
            <a:ext cx="4104000" cy="1415772"/>
          </a:xfrm>
          <a:prstGeom prst="rect">
            <a:avLst/>
          </a:prstGeom>
          <a:noFill/>
        </p:spPr>
        <p:txBody>
          <a:bodyPr wrap="square">
            <a:spAutoFit/>
          </a:bodyPr>
          <a:lstStyle/>
          <a:p>
            <a:r>
              <a:rPr lang="en-GB" sz="900" u="sng" dirty="0">
                <a:solidFill>
                  <a:schemeClr val="bg1"/>
                </a:solidFill>
                <a:latin typeface="Fira Sans" panose="020B0503050000020004" pitchFamily="34" charset="0"/>
              </a:rPr>
              <a:t>Actions/Outcomes:</a:t>
            </a:r>
          </a:p>
          <a:p>
            <a:endParaRPr lang="en-GB" sz="700" dirty="0">
              <a:solidFill>
                <a:schemeClr val="bg1"/>
              </a:solidFill>
              <a:latin typeface="Fira Sans" panose="020B0503050000020004" pitchFamily="34" charset="0"/>
            </a:endParaRPr>
          </a:p>
          <a:p>
            <a:pPr marL="171450" indent="-171450" algn="l">
              <a:buFontTx/>
              <a:buChar char="-"/>
            </a:pPr>
            <a:r>
              <a:rPr lang="en-US" sz="1000" dirty="0">
                <a:solidFill>
                  <a:schemeClr val="bg1"/>
                </a:solidFill>
                <a:latin typeface="Fira Sans" panose="020B0503050000020004" pitchFamily="34" charset="0"/>
                <a:cs typeface="Arial"/>
                <a:sym typeface="Arial"/>
              </a:rPr>
              <a:t>Parking at Fairfield medical practice/ Clinics held here Tuesday &amp; Wednesday – Patients state that parking is not always easy.  There is a small car park at the practice and on road parking in the street is always available and not restricted to times.</a:t>
            </a:r>
          </a:p>
          <a:p>
            <a:pPr marL="171450" indent="-171450" algn="l">
              <a:buFontTx/>
              <a:buChar char="-"/>
            </a:pPr>
            <a:endParaRPr lang="en-US" sz="1000" dirty="0">
              <a:solidFill>
                <a:schemeClr val="bg1"/>
              </a:solidFill>
              <a:latin typeface="Fira Sans" panose="020B0503050000020004" pitchFamily="34" charset="0"/>
              <a:cs typeface="Arial"/>
              <a:sym typeface="Arial"/>
            </a:endParaRPr>
          </a:p>
          <a:p>
            <a:pPr marL="171450" indent="-171450" algn="l">
              <a:buFontTx/>
              <a:buChar char="-"/>
            </a:pPr>
            <a:r>
              <a:rPr lang="en-US" sz="1000" dirty="0">
                <a:solidFill>
                  <a:schemeClr val="bg1"/>
                </a:solidFill>
                <a:latin typeface="Fira Sans" panose="020B0503050000020004" pitchFamily="34" charset="0"/>
                <a:cs typeface="Arial"/>
                <a:sym typeface="Arial"/>
              </a:rPr>
              <a:t>We will add this information to ‘What to expect at your appointment’ section.</a:t>
            </a:r>
          </a:p>
        </p:txBody>
      </p:sp>
    </p:spTree>
    <p:extLst>
      <p:ext uri="{BB962C8B-B14F-4D97-AF65-F5344CB8AC3E}">
        <p14:creationId xmlns:p14="http://schemas.microsoft.com/office/powerpoint/2010/main" val="934727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Smoking</a:t>
            </a:r>
            <a:endParaRPr dirty="0"/>
          </a:p>
        </p:txBody>
      </p:sp>
      <p:graphicFrame>
        <p:nvGraphicFramePr>
          <p:cNvPr id="5" name="Chart 4">
            <a:extLst>
              <a:ext uri="{FF2B5EF4-FFF2-40B4-BE49-F238E27FC236}">
                <a16:creationId xmlns:a16="http://schemas.microsoft.com/office/drawing/2014/main" id="{FAB54A95-ACE6-3F21-EA06-8BEEE1ED0D45}"/>
              </a:ext>
            </a:extLst>
          </p:cNvPr>
          <p:cNvGraphicFramePr>
            <a:graphicFrameLocks/>
          </p:cNvGraphicFramePr>
          <p:nvPr>
            <p:extLst>
              <p:ext uri="{D42A27DB-BD31-4B8C-83A1-F6EECF244321}">
                <p14:modId xmlns:p14="http://schemas.microsoft.com/office/powerpoint/2010/main" val="3754600576"/>
              </p:ext>
            </p:extLst>
          </p:nvPr>
        </p:nvGraphicFramePr>
        <p:xfrm>
          <a:off x="273242" y="747043"/>
          <a:ext cx="3469481" cy="18990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B7381104-83AD-3EBC-6812-02D4E9ACC8FB}"/>
              </a:ext>
            </a:extLst>
          </p:cNvPr>
          <p:cNvGraphicFramePr>
            <a:graphicFrameLocks/>
          </p:cNvGraphicFramePr>
          <p:nvPr>
            <p:extLst>
              <p:ext uri="{D42A27DB-BD31-4B8C-83A1-F6EECF244321}">
                <p14:modId xmlns:p14="http://schemas.microsoft.com/office/powerpoint/2010/main" val="3430194574"/>
              </p:ext>
            </p:extLst>
          </p:nvPr>
        </p:nvGraphicFramePr>
        <p:xfrm>
          <a:off x="4597408" y="747043"/>
          <a:ext cx="3702971" cy="22401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AEB23C10-A7C6-FFBE-4AD1-449B6BDB8C37}"/>
              </a:ext>
            </a:extLst>
          </p:cNvPr>
          <p:cNvGraphicFramePr>
            <a:graphicFrameLocks/>
          </p:cNvGraphicFramePr>
          <p:nvPr>
            <p:extLst>
              <p:ext uri="{D42A27DB-BD31-4B8C-83A1-F6EECF244321}">
                <p14:modId xmlns:p14="http://schemas.microsoft.com/office/powerpoint/2010/main" val="3624893116"/>
              </p:ext>
            </p:extLst>
          </p:nvPr>
        </p:nvGraphicFramePr>
        <p:xfrm>
          <a:off x="674946" y="2987236"/>
          <a:ext cx="3067777" cy="18746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60A9A98E-EE35-5A37-A2AB-F91971FD2381}"/>
              </a:ext>
            </a:extLst>
          </p:cNvPr>
          <p:cNvGraphicFramePr>
            <a:graphicFrameLocks/>
          </p:cNvGraphicFramePr>
          <p:nvPr>
            <p:extLst>
              <p:ext uri="{D42A27DB-BD31-4B8C-83A1-F6EECF244321}">
                <p14:modId xmlns:p14="http://schemas.microsoft.com/office/powerpoint/2010/main" val="1118990324"/>
              </p:ext>
            </p:extLst>
          </p:nvPr>
        </p:nvGraphicFramePr>
        <p:xfrm>
          <a:off x="4170065" y="2987236"/>
          <a:ext cx="4557656" cy="181541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7244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Smoking</a:t>
            </a:r>
            <a:endParaRPr dirty="0"/>
          </a:p>
        </p:txBody>
      </p:sp>
      <p:graphicFrame>
        <p:nvGraphicFramePr>
          <p:cNvPr id="3" name="Chart 2">
            <a:extLst>
              <a:ext uri="{FF2B5EF4-FFF2-40B4-BE49-F238E27FC236}">
                <a16:creationId xmlns:a16="http://schemas.microsoft.com/office/drawing/2014/main" id="{94E30F04-5776-0F49-7FEB-0672E2EED1B6}"/>
              </a:ext>
            </a:extLst>
          </p:cNvPr>
          <p:cNvGraphicFramePr>
            <a:graphicFrameLocks/>
          </p:cNvGraphicFramePr>
          <p:nvPr>
            <p:extLst>
              <p:ext uri="{D42A27DB-BD31-4B8C-83A1-F6EECF244321}">
                <p14:modId xmlns:p14="http://schemas.microsoft.com/office/powerpoint/2010/main" val="2297575290"/>
              </p:ext>
            </p:extLst>
          </p:nvPr>
        </p:nvGraphicFramePr>
        <p:xfrm>
          <a:off x="228964" y="766517"/>
          <a:ext cx="3372075" cy="20332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D071F731-D645-2A6E-9667-6ACF3ADDE319}"/>
              </a:ext>
            </a:extLst>
          </p:cNvPr>
          <p:cNvGraphicFramePr>
            <a:graphicFrameLocks/>
          </p:cNvGraphicFramePr>
          <p:nvPr>
            <p:extLst>
              <p:ext uri="{D42A27DB-BD31-4B8C-83A1-F6EECF244321}">
                <p14:modId xmlns:p14="http://schemas.microsoft.com/office/powerpoint/2010/main" val="3151954364"/>
              </p:ext>
            </p:extLst>
          </p:nvPr>
        </p:nvGraphicFramePr>
        <p:xfrm>
          <a:off x="5038627" y="789832"/>
          <a:ext cx="3487918" cy="180523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D9CA3B1B-C59B-F7C1-038A-C3ABBA44C166}"/>
              </a:ext>
            </a:extLst>
          </p:cNvPr>
          <p:cNvGraphicFramePr>
            <a:graphicFrameLocks/>
          </p:cNvGraphicFramePr>
          <p:nvPr>
            <p:extLst>
              <p:ext uri="{D42A27DB-BD31-4B8C-83A1-F6EECF244321}">
                <p14:modId xmlns:p14="http://schemas.microsoft.com/office/powerpoint/2010/main" val="1694420700"/>
              </p:ext>
            </p:extLst>
          </p:nvPr>
        </p:nvGraphicFramePr>
        <p:xfrm>
          <a:off x="433633" y="2651878"/>
          <a:ext cx="3304095" cy="194368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id="{A22727FA-2B3F-E299-589C-F8FDBC846FF7}"/>
              </a:ext>
            </a:extLst>
          </p:cNvPr>
          <p:cNvGraphicFramePr>
            <a:graphicFrameLocks/>
          </p:cNvGraphicFramePr>
          <p:nvPr>
            <p:extLst>
              <p:ext uri="{D42A27DB-BD31-4B8C-83A1-F6EECF244321}">
                <p14:modId xmlns:p14="http://schemas.microsoft.com/office/powerpoint/2010/main" val="643056962"/>
              </p:ext>
            </p:extLst>
          </p:nvPr>
        </p:nvGraphicFramePr>
        <p:xfrm>
          <a:off x="4383463" y="2595064"/>
          <a:ext cx="3271101" cy="205706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3798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7380663" y="273075"/>
            <a:ext cx="1069200" cy="21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Fira Sans Extra Condensed SemiBold"/>
              <a:ea typeface="Fira Sans Extra Condensed SemiBold"/>
              <a:cs typeface="Fira Sans Extra Condensed SemiBold"/>
              <a:sym typeface="Fira Sans Extra Condensed SemiBold"/>
            </a:endParaRPr>
          </a:p>
        </p:txBody>
      </p:sp>
      <p:sp>
        <p:nvSpPr>
          <p:cNvPr id="130" name="Google Shape;130;p18"/>
          <p:cNvSpPr txBox="1">
            <a:spLocks noGrp="1"/>
          </p:cNvSpPr>
          <p:nvPr>
            <p:ph type="title"/>
          </p:nvPr>
        </p:nvSpPr>
        <p:spPr>
          <a:xfrm>
            <a:off x="291307" y="160320"/>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360 Survey - Smoking</a:t>
            </a:r>
            <a:endParaRPr dirty="0"/>
          </a:p>
        </p:txBody>
      </p:sp>
      <p:sp>
        <p:nvSpPr>
          <p:cNvPr id="6" name="TextBox 5">
            <a:extLst>
              <a:ext uri="{FF2B5EF4-FFF2-40B4-BE49-F238E27FC236}">
                <a16:creationId xmlns:a16="http://schemas.microsoft.com/office/drawing/2014/main" id="{BD0A0586-C66F-37A1-8A25-E95A88D5FCA5}"/>
              </a:ext>
            </a:extLst>
          </p:cNvPr>
          <p:cNvSpPr txBox="1"/>
          <p:nvPr/>
        </p:nvSpPr>
        <p:spPr>
          <a:xfrm>
            <a:off x="2345634" y="1264062"/>
            <a:ext cx="4572000" cy="3139321"/>
          </a:xfrm>
          <a:prstGeom prst="rect">
            <a:avLst/>
          </a:prstGeom>
          <a:noFill/>
        </p:spPr>
        <p:txBody>
          <a:bodyPr wrap="square">
            <a:spAutoFit/>
          </a:bodyPr>
          <a:lstStyle/>
          <a:p>
            <a:r>
              <a:rPr lang="en-GB" sz="1100" dirty="0"/>
              <a:t>Additional Comments</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Extremely helpful &amp; so glad that my wife &amp; I were decided to contact the centre</a:t>
            </a:r>
          </a:p>
          <a:p>
            <a:pPr marL="171450" indent="-171450">
              <a:buFont typeface="Arial" panose="020B0604020202020204" pitchFamily="34" charset="0"/>
              <a:buChar char="•"/>
            </a:pPr>
            <a:r>
              <a:rPr lang="en-GB" sz="1100" dirty="0"/>
              <a:t>I </a:t>
            </a:r>
            <a:r>
              <a:rPr lang="en-GB" sz="1100" dirty="0" err="1"/>
              <a:t>didnt</a:t>
            </a:r>
            <a:r>
              <a:rPr lang="en-GB" sz="1100" dirty="0"/>
              <a:t> remember they were ringing so missed the appt phone call. They rang me back immediately the next working day. I was very impressed with that. Steph was great helpful kind and compassionate. I feel that was hugely supportive to my decision.</a:t>
            </a:r>
          </a:p>
          <a:p>
            <a:pPr marL="171450" indent="-171450">
              <a:buFont typeface="Arial" panose="020B0604020202020204" pitchFamily="34" charset="0"/>
              <a:buChar char="•"/>
            </a:pPr>
            <a:r>
              <a:rPr lang="en-GB" sz="1100" dirty="0"/>
              <a:t>Amazing staff. Especially Sade</a:t>
            </a:r>
          </a:p>
          <a:p>
            <a:pPr marL="171450" indent="-171450">
              <a:buFont typeface="Arial" panose="020B0604020202020204" pitchFamily="34" charset="0"/>
              <a:buChar char="•"/>
            </a:pPr>
            <a:r>
              <a:rPr lang="en-GB" sz="1100" dirty="0"/>
              <a:t>Elsa was very professional and new her job she got me of smoking if it was not for her kindness and help I would not have expected I would not have given up</a:t>
            </a:r>
          </a:p>
          <a:p>
            <a:pPr marL="171450" indent="-171450">
              <a:buFont typeface="Arial" panose="020B0604020202020204" pitchFamily="34" charset="0"/>
              <a:buChar char="•"/>
            </a:pPr>
            <a:r>
              <a:rPr lang="en-GB" sz="1100" dirty="0"/>
              <a:t>This service is very helpful and it's helps to get back on track with your health and to do more things and thank you for helping me</a:t>
            </a:r>
          </a:p>
          <a:p>
            <a:pPr marL="171450" indent="-171450">
              <a:buFont typeface="Arial" panose="020B0604020202020204" pitchFamily="34" charset="0"/>
              <a:buChar char="•"/>
            </a:pPr>
            <a:r>
              <a:rPr lang="en-GB" sz="1100" dirty="0"/>
              <a:t>The conversation I had was supportive and encouraging</a:t>
            </a:r>
          </a:p>
          <a:p>
            <a:pPr marL="171450" indent="-171450">
              <a:buFont typeface="Arial" panose="020B0604020202020204" pitchFamily="34" charset="0"/>
              <a:buChar char="•"/>
            </a:pPr>
            <a:r>
              <a:rPr lang="en-GB" sz="1100" dirty="0"/>
              <a:t>But thanks to her I have 🙏🏽🙏🏽</a:t>
            </a:r>
          </a:p>
          <a:p>
            <a:pPr marL="171450" indent="-171450">
              <a:buFont typeface="Arial" panose="020B0604020202020204" pitchFamily="34" charset="0"/>
              <a:buChar char="•"/>
            </a:pPr>
            <a:r>
              <a:rPr lang="en-GB" sz="1100" dirty="0"/>
              <a:t>I was not informed to take I.D. So had a bad experience collecting </a:t>
            </a:r>
            <a:r>
              <a:rPr lang="en-GB" sz="1100" dirty="0" err="1"/>
              <a:t>perscription</a:t>
            </a:r>
            <a:endParaRPr lang="en-GB" sz="1100" dirty="0"/>
          </a:p>
        </p:txBody>
      </p:sp>
    </p:spTree>
    <p:extLst>
      <p:ext uri="{BB962C8B-B14F-4D97-AF65-F5344CB8AC3E}">
        <p14:creationId xmlns:p14="http://schemas.microsoft.com/office/powerpoint/2010/main" val="1399513780"/>
      </p:ext>
    </p:extLst>
  </p:cSld>
  <p:clrMapOvr>
    <a:masterClrMapping/>
  </p:clrMapOvr>
</p:sld>
</file>

<file path=ppt/theme/theme1.xml><?xml version="1.0" encoding="utf-8"?>
<a:theme xmlns:a="http://schemas.openxmlformats.org/drawingml/2006/main" name="GHOriginal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HOriginalTheme" id="{295B431C-2331-47E5-8188-CC1ED7361D77}" vid="{6F44E64C-3F09-4344-A22F-AACB81361C2D}"/>
    </a:ext>
  </a:extLst>
</a:theme>
</file>

<file path=ppt/theme/theme2.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06f4b50-9439-4385-aa1d-b04a05b74af0">
      <Terms xmlns="http://schemas.microsoft.com/office/infopath/2007/PartnerControls"/>
    </lcf76f155ced4ddcb4097134ff3c332f>
    <TaxCatchAll xmlns="250e45f9-ddcb-4a55-a017-0e64c5b64fe9" xsi:nil="true"/>
    <Policies_x0020_for_x0020_Acknowledgement xmlns="906f4b50-9439-4385-aa1d-b04a05b74af0">false</Policies_x0020_for_x0020_Acknowledgement>
    <Business_x0020_Document_x0020_Category xmlns="906f4b50-9439-4385-aa1d-b04a05b74a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D0BDDED680624394F9A9EA94C6770B" ma:contentTypeVersion="21" ma:contentTypeDescription="Create a new document." ma:contentTypeScope="" ma:versionID="879816d5e234d9a9908499a8317cf286">
  <xsd:schema xmlns:xsd="http://www.w3.org/2001/XMLSchema" xmlns:xs="http://www.w3.org/2001/XMLSchema" xmlns:p="http://schemas.microsoft.com/office/2006/metadata/properties" xmlns:ns2="906f4b50-9439-4385-aa1d-b04a05b74af0" xmlns:ns3="e4f78451-638c-45ee-adad-916a7234816e" xmlns:ns4="250e45f9-ddcb-4a55-a017-0e64c5b64fe9" targetNamespace="http://schemas.microsoft.com/office/2006/metadata/properties" ma:root="true" ma:fieldsID="4af106584214c36683dfa3f9eb8e3c0f" ns2:_="" ns3:_="" ns4:_="">
    <xsd:import namespace="906f4b50-9439-4385-aa1d-b04a05b74af0"/>
    <xsd:import namespace="e4f78451-638c-45ee-adad-916a7234816e"/>
    <xsd:import namespace="250e45f9-ddcb-4a55-a017-0e64c5b64fe9"/>
    <xsd:element name="properties">
      <xsd:complexType>
        <xsd:sequence>
          <xsd:element name="documentManagement">
            <xsd:complexType>
              <xsd:all>
                <xsd:element ref="ns2:Business_x0020_Document_x0020_Category" minOccurs="0"/>
                <xsd:element ref="ns2:MediaServiceMetadata" minOccurs="0"/>
                <xsd:element ref="ns2:MediaServiceFastMetadata" minOccurs="0"/>
                <xsd:element ref="ns2:Policies_x0020_for_x0020_Acknowledgement"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6f4b50-9439-4385-aa1d-b04a05b74af0" elementFormDefault="qualified">
    <xsd:import namespace="http://schemas.microsoft.com/office/2006/documentManagement/types"/>
    <xsd:import namespace="http://schemas.microsoft.com/office/infopath/2007/PartnerControls"/>
    <xsd:element name="Business_x0020_Document_x0020_Category" ma:index="8" nillable="true" ma:displayName="Business Document Category" ma:indexed="true" ma:internalName="Business_x0020_Document_x0020_Category">
      <xsd:simpleType>
        <xsd:restriction base="dms:Choice">
          <xsd:enumeration value="Policies and Procedures"/>
          <xsd:enumeration value="Guides"/>
          <xsd:enumeration value="Forms and Templates"/>
          <xsd:enumeration value="CEPN"/>
          <xsd:enumeration value="Admin"/>
          <xsd:enumeration value="Business Structure and Legal"/>
          <xsd:enumeration value="Services/Projects"/>
          <xsd:enumeration value="CCG"/>
          <xsd:enumeration value="Clinical Governance"/>
          <xsd:enumeration value="Communications"/>
          <xsd:enumeration value="Corporate"/>
          <xsd:enumeration value="CQC"/>
          <xsd:enumeration value="IT/IG/GDPR"/>
          <xsd:enumeration value="HR"/>
          <xsd:enumeration value="Facilities"/>
          <xsd:enumeration value="Legal"/>
          <xsd:enumeration value="NHS111"/>
          <xsd:enumeration value="Operations"/>
          <xsd:enumeration value="Strategy"/>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Policies_x0020_for_x0020_Acknowledgement" ma:index="11" nillable="true" ma:displayName="Policies for Acknowledgement" ma:default="0" ma:indexed="true" ma:internalName="Policies_x0020_for_x0020_Acknowledgement">
      <xsd:simpleType>
        <xsd:restriction base="dms:Boolea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a96389a-96fe-481b-98ba-dadf302f895b" ma:termSetId="09814cd3-568e-fe90-9814-8d621ff8fb84" ma:anchorId="fba54fb3-c3e1-fe81-a776-ca4b69148c4d" ma:open="true" ma:isKeyword="false">
      <xsd:complexType>
        <xsd:sequence>
          <xsd:element ref="pc:Terms" minOccurs="0" maxOccurs="1"/>
        </xsd:sequence>
      </xsd:complex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f78451-638c-45ee-adad-916a7234816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50e45f9-ddcb-4a55-a017-0e64c5b64fe9"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5DF8A28-BFD6-4B64-9933-A46401DFE2D1}" ma:internalName="TaxCatchAll" ma:showField="CatchAllData" ma:web="{7abea521-6ab5-4285-a9f1-e65c5b12b8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AE41C8-C4DA-4A2F-A870-CEEA7B69BC60}">
  <ds:schemaRefs>
    <ds:schemaRef ds:uri="http://schemas.microsoft.com/office/2006/metadata/properties"/>
    <ds:schemaRef ds:uri="http://schemas.microsoft.com/office/infopath/2007/PartnerControls"/>
    <ds:schemaRef ds:uri="906f4b50-9439-4385-aa1d-b04a05b74af0"/>
    <ds:schemaRef ds:uri="250e45f9-ddcb-4a55-a017-0e64c5b64fe9"/>
  </ds:schemaRefs>
</ds:datastoreItem>
</file>

<file path=customXml/itemProps2.xml><?xml version="1.0" encoding="utf-8"?>
<ds:datastoreItem xmlns:ds="http://schemas.openxmlformats.org/officeDocument/2006/customXml" ds:itemID="{88FD9231-F79F-4EB2-96C6-E2EDC0989D58}">
  <ds:schemaRefs>
    <ds:schemaRef ds:uri="http://schemas.microsoft.com/sharepoint/v3/contenttype/forms"/>
  </ds:schemaRefs>
</ds:datastoreItem>
</file>

<file path=customXml/itemProps3.xml><?xml version="1.0" encoding="utf-8"?>
<ds:datastoreItem xmlns:ds="http://schemas.openxmlformats.org/officeDocument/2006/customXml" ds:itemID="{A68B4915-CAA5-4B6B-8C0B-16925055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6f4b50-9439-4385-aa1d-b04a05b74af0"/>
    <ds:schemaRef ds:uri="e4f78451-638c-45ee-adad-916a7234816e"/>
    <ds:schemaRef ds:uri="250e45f9-ddcb-4a55-a017-0e64c5b64f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1725</TotalTime>
  <Words>5893</Words>
  <Application>Microsoft Office PowerPoint</Application>
  <PresentationFormat>On-screen Show (16:9)</PresentationFormat>
  <Paragraphs>509</Paragraphs>
  <Slides>27</Slides>
  <Notes>27</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GHOriginalTheme</vt:lpstr>
      <vt:lpstr>1_Slidesgo Final Pages</vt:lpstr>
      <vt:lpstr>2_Slidesgo Final Pages</vt:lpstr>
      <vt:lpstr>Greenwich Health 360 Survey Report</vt:lpstr>
      <vt:lpstr>The 360 Survey</vt:lpstr>
      <vt:lpstr>360 Survey - Diabetes</vt:lpstr>
      <vt:lpstr>360 Survey - Diabetes</vt:lpstr>
      <vt:lpstr>360 Survey - Diabetes</vt:lpstr>
      <vt:lpstr>360 Survey – Diabetes 3TT - Analysis</vt:lpstr>
      <vt:lpstr>360 Survey - Smoking</vt:lpstr>
      <vt:lpstr>360 Survey - Smoking</vt:lpstr>
      <vt:lpstr>360 Survey - Smoking</vt:lpstr>
      <vt:lpstr>360 Survey – Smoking - Analysis</vt:lpstr>
      <vt:lpstr>360 Survey – LARC (Long acting reversible  contraception)</vt:lpstr>
      <vt:lpstr>360 Survey - LARC</vt:lpstr>
      <vt:lpstr>360 Survey - LARC</vt:lpstr>
      <vt:lpstr>360 Survey - LARC</vt:lpstr>
      <vt:lpstr>360 Survey – LARC - Analysis</vt:lpstr>
      <vt:lpstr>360 Survey - Hubs</vt:lpstr>
      <vt:lpstr>360 Survey - Hubs</vt:lpstr>
      <vt:lpstr>360 Survey - GP Hubs</vt:lpstr>
      <vt:lpstr>360 Survey – GP Hubs</vt:lpstr>
      <vt:lpstr>360 Survey - GP Hubs</vt:lpstr>
      <vt:lpstr>360 Survey – GP Hubs - Analysis</vt:lpstr>
      <vt:lpstr>360 Survey – Dressings</vt:lpstr>
      <vt:lpstr>360 Survey – Dressings</vt:lpstr>
      <vt:lpstr>360 Survey – Dressings</vt:lpstr>
      <vt:lpstr>360 Survey – Dressings</vt:lpstr>
      <vt:lpstr>360 Survey – Dressings- Analysis</vt:lpstr>
      <vt:lpstr>Thank You!  We Value your feedback to tell us what we are doing right and we can improve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KPI Report Deck (Monthly Report) Infographics</dc:title>
  <dc:creator>Lee Wignal</dc:creator>
  <cp:lastModifiedBy>Robert Sweeney</cp:lastModifiedBy>
  <cp:revision>25</cp:revision>
  <dcterms:modified xsi:type="dcterms:W3CDTF">2023-12-06T11:11:12Z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0x01010090D0BDDED680624394F9A9EA94C6770B</vt:lpwstr>
  </property>
</Properties>
</file>