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positive bronchodilator response - evidence of reversibility increase in FEV1 &gt;12% predicted</a:t>
            </a:r>
          </a:p>
          <a:p>
            <a:r>
              <a:t>measure change 10-15 minutes after 2 puffs - 4 puffs salbutamol </a:t>
            </a:r>
          </a:p>
          <a:p>
            <a:r>
              <a:t>can do this with peak flow too</a:t>
            </a:r>
          </a:p>
          <a:p>
            <a:r>
              <a:t>can withhold LABA or SABA prior to testing to optimise chances of response</a:t>
            </a:r>
          </a:p>
          <a:p>
            <a:r>
              <a:t>variability in peak flow &gt;13%- calculate from twice daily PEF days highest-days lowest divided by means of days highest and lowest) x 100 then average of each day’s value calculated over 1-2 weeks</a:t>
            </a:r>
          </a:p>
          <a:p>
            <a:r>
              <a:t>predicted normal rages have limitations so use patients personal best as their normal</a:t>
            </a:r>
          </a:p>
          <a:p>
            <a:endParaRPr/>
          </a:p>
          <a:p>
            <a:r>
              <a:t>PEF can vary by 20% between different meters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these ay be LB/IUGE children who have had excessive catch up growth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Is it asthma? If so is it coded correctly?</a:t>
            </a:r>
          </a:p>
          <a:p>
            <a:r>
              <a:t>Education </a:t>
            </a:r>
          </a:p>
          <a:p>
            <a:r>
              <a:t>Trigger avoidance</a:t>
            </a:r>
          </a:p>
          <a:p>
            <a:r>
              <a:t>pollens, indoor &amp; outdoor pollutants, weather</a:t>
            </a:r>
          </a:p>
          <a:p>
            <a:r>
              <a:t>Co-morbities</a:t>
            </a:r>
          </a:p>
          <a:p>
            <a:r>
              <a:t>allergic rhinitis, obesity, stress &amp; anxiety</a:t>
            </a:r>
          </a:p>
          <a:p>
            <a:r>
              <a:t>Written PAAPS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 - nasal congestion with mucus, oedema and polyps, tonsillar and adenoid enlargement, decrees nasopharyngeal area, OSA</a:t>
            </a:r>
          </a:p>
          <a:p>
            <a:r>
              <a:t>airway hyper responsiveness and variable airflow obstruction</a:t>
            </a:r>
          </a:p>
          <a:p>
            <a:r>
              <a:t>aR intermittenet or persistent driven by a hypersensitive allergic reaction to an allergen such as pollen</a:t>
            </a:r>
          </a:p>
          <a:p>
            <a:r>
              <a:t>stimulation of upper airways can lead to inflammation in the lower airways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81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9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89" y="987425"/>
            <a:ext cx="4629154" cy="48736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81" cy="38115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SzTx/>
              <a:buFontTx/>
              <a:buNone/>
              <a:defRPr sz="1200"/>
            </a:lvl1pPr>
            <a:lvl2pPr marL="0" indent="0">
              <a:spcBef>
                <a:spcPts val="200"/>
              </a:spcBef>
              <a:buSzTx/>
              <a:buFontTx/>
              <a:buNone/>
              <a:defRPr sz="1200"/>
            </a:lvl2pPr>
            <a:lvl3pPr marL="0" indent="0">
              <a:spcBef>
                <a:spcPts val="200"/>
              </a:spcBef>
              <a:buSzTx/>
              <a:buFontTx/>
              <a:buNone/>
              <a:defRPr sz="1200"/>
            </a:lvl3pPr>
            <a:lvl4pPr marL="0" indent="0">
              <a:spcBef>
                <a:spcPts val="200"/>
              </a:spcBef>
              <a:buSzTx/>
              <a:buFontTx/>
              <a:buNone/>
              <a:defRPr sz="1200"/>
            </a:lvl4pPr>
            <a:lvl5pPr marL="0" indent="0">
              <a:spcBef>
                <a:spcPts val="200"/>
              </a:spcBef>
              <a:buSzTx/>
              <a:buFont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1"/>
            <a:ext cx="4041775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8" y="1435100"/>
            <a:ext cx="3008316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ndonair.org.uk/Londonair/Forecast/" TargetMode="External"/><Relationship Id="rId2" Type="http://schemas.openxmlformats.org/officeDocument/2006/relationships/hyperlink" Target="https://www.metoffice.gov.uk/weather/warnings-and-advice/seasonal-advice/pollen-forecast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sthma.org.uk/advice/inhaler-videos/child-no-facemas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.jpeg"/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tif"/><Relationship Id="rId5" Type="http://schemas.openxmlformats.org/officeDocument/2006/relationships/image" Target="../media/image26.tif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Making an asthma diagnosis</a:t>
            </a:r>
          </a:p>
        </p:txBody>
      </p:sp>
      <p:sp>
        <p:nvSpPr>
          <p:cNvPr id="105" name="Subtitle 2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9" name="7 yr old 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46888" indent="-246888" defTabSz="658368">
              <a:spcBef>
                <a:spcPts val="500"/>
              </a:spcBef>
              <a:defRPr sz="2304"/>
            </a:pPr>
            <a:r>
              <a:t>7 yr old M</a:t>
            </a:r>
          </a:p>
          <a:p>
            <a:pPr marL="246888" indent="-246888" defTabSz="658368">
              <a:spcBef>
                <a:spcPts val="500"/>
              </a:spcBef>
              <a:defRPr sz="2304"/>
            </a:pPr>
            <a:r>
              <a:t>Hayfever &amp; recurrent croup</a:t>
            </a:r>
          </a:p>
          <a:p>
            <a:pPr marL="246888" indent="-246888" defTabSz="658368">
              <a:spcBef>
                <a:spcPts val="500"/>
              </a:spcBef>
              <a:defRPr sz="2304"/>
            </a:pPr>
            <a:r>
              <a:t>Previous admission with viral induced wheeze aged 3</a:t>
            </a:r>
          </a:p>
          <a:p>
            <a:pPr marL="246888" indent="-246888" defTabSz="658368">
              <a:spcBef>
                <a:spcPts val="500"/>
              </a:spcBef>
              <a:defRPr sz="2304"/>
            </a:pPr>
            <a:r>
              <a:t>Previous Clenil 50mcg BD by GP but not taking for some years </a:t>
            </a:r>
          </a:p>
          <a:p>
            <a:pPr marL="246888" indent="-246888" defTabSz="658368">
              <a:spcBef>
                <a:spcPts val="500"/>
              </a:spcBef>
              <a:defRPr sz="2304"/>
            </a:pPr>
            <a:r>
              <a:t>ED attendance in Jan with croup, wheeze documented</a:t>
            </a:r>
          </a:p>
          <a:p>
            <a:pPr marL="246888" indent="-246888" defTabSz="658368">
              <a:spcBef>
                <a:spcPts val="500"/>
              </a:spcBef>
              <a:defRPr sz="2304"/>
            </a:pPr>
            <a:r>
              <a:t>Admitted to ward with exacerbation of wheeze</a:t>
            </a:r>
          </a:p>
          <a:p>
            <a:pPr marL="246888" indent="-246888" defTabSz="658368">
              <a:spcBef>
                <a:spcPts val="500"/>
              </a:spcBef>
              <a:defRPr sz="2304"/>
            </a:pPr>
            <a:r>
              <a:t>No nocturnal cough, sometimes limitation on play but symptoms mostly with viruses</a:t>
            </a:r>
          </a:p>
          <a:p>
            <a:pPr marL="246888" indent="-246888" defTabSz="658368">
              <a:spcBef>
                <a:spcPts val="500"/>
              </a:spcBef>
              <a:defRPr sz="2304"/>
            </a:pPr>
            <a:r>
              <a:t>FHx atopy, exposed to cigarette smoke at home</a:t>
            </a:r>
          </a:p>
          <a:p>
            <a:pPr marL="246888" indent="-246888" defTabSz="658368">
              <a:spcBef>
                <a:spcPts val="500"/>
              </a:spcBef>
              <a:defRPr sz="2304"/>
            </a:pPr>
            <a:r>
              <a:t>Is this asthma? </a:t>
            </a:r>
          </a:p>
          <a:p>
            <a:pPr marL="246888" indent="-246888" defTabSz="658368">
              <a:spcBef>
                <a:spcPts val="500"/>
              </a:spcBef>
              <a:defRPr sz="2304"/>
            </a:pPr>
            <a:r>
              <a:t>What should we start him on?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Always revisit the diagnos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Always revisit the diagnosis</a:t>
            </a:r>
          </a:p>
        </p:txBody>
      </p:sp>
      <p:sp>
        <p:nvSpPr>
          <p:cNvPr id="142" name="15y F diagnosed asthma aged 8, treatment progressively escalated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t>15y F diagnosed asthma aged 8, treatment progressively escalated</a:t>
            </a:r>
          </a:p>
          <a:p>
            <a:r>
              <a:t>Chronic cough</a:t>
            </a:r>
          </a:p>
          <a:p>
            <a:r>
              <a:t>Hayfever</a:t>
            </a:r>
          </a:p>
          <a:p>
            <a:r>
              <a:t>Never wheezed, no steroid course, no ED/admissions, no acute exacerbations of cough</a:t>
            </a:r>
          </a:p>
          <a:p>
            <a:r>
              <a:t>Normal PEFR, no variability, normal FENO, normal spirometry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 txBox="1"/>
          <p:nvPr/>
        </p:nvSpPr>
        <p:spPr>
          <a:xfrm>
            <a:off x="369247" y="476673"/>
            <a:ext cx="8549521" cy="1224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algn="ctr">
              <a:lnSpc>
                <a:spcPct val="90000"/>
              </a:lnSpc>
              <a:defRPr sz="4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Asthma/wheeze  - when to refer to Paeds…</a:t>
            </a:r>
          </a:p>
        </p:txBody>
      </p:sp>
      <p:sp>
        <p:nvSpPr>
          <p:cNvPr id="145" name="Rectangle 4"/>
          <p:cNvSpPr txBox="1"/>
          <p:nvPr/>
        </p:nvSpPr>
        <p:spPr>
          <a:xfrm>
            <a:off x="585271" y="1916832"/>
            <a:ext cx="9066209" cy="4435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>
              <a:spcBef>
                <a:spcPts val="1400"/>
              </a:spcBef>
              <a:buSzPct val="100000"/>
              <a:buFont typeface="Arial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Diagnosis unclear/diagnostic uncertainty</a:t>
            </a:r>
          </a:p>
          <a:p>
            <a:pPr marL="285750" indent="-285750">
              <a:spcBef>
                <a:spcPts val="1400"/>
              </a:spcBef>
              <a:buSzPct val="100000"/>
              <a:buFont typeface="Arial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Poor response to asthma treatment</a:t>
            </a:r>
          </a:p>
          <a:p>
            <a:pPr marL="285750" indent="-285750">
              <a:spcBef>
                <a:spcPts val="1400"/>
              </a:spcBef>
              <a:buSzPct val="100000"/>
              <a:buFont typeface="Arial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Red flags</a:t>
            </a:r>
          </a:p>
          <a:p>
            <a:pPr marL="742950" lvl="1" indent="-285750">
              <a:spcBef>
                <a:spcPts val="1000"/>
              </a:spcBef>
              <a:buSzPct val="100000"/>
              <a:buFont typeface="Arial"/>
              <a:buChar char="•"/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Failure to thrive</a:t>
            </a:r>
          </a:p>
          <a:p>
            <a:pPr marL="742950" lvl="1" indent="-285750">
              <a:spcBef>
                <a:spcPts val="1000"/>
              </a:spcBef>
              <a:buSzPct val="100000"/>
              <a:buFont typeface="Arial"/>
              <a:buChar char="•"/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Unexplained clinical findings</a:t>
            </a:r>
          </a:p>
          <a:p>
            <a:pPr marL="742950" lvl="1" indent="-285750">
              <a:spcBef>
                <a:spcPts val="1000"/>
              </a:spcBef>
              <a:buSzPct val="100000"/>
              <a:buFont typeface="Arial"/>
              <a:buChar char="•"/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Symptoms present from birth</a:t>
            </a:r>
          </a:p>
          <a:p>
            <a:pPr marL="742950" lvl="1" indent="-285750">
              <a:spcBef>
                <a:spcPts val="1000"/>
              </a:spcBef>
              <a:buSzPct val="100000"/>
              <a:buFont typeface="Arial"/>
              <a:buChar char="•"/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Excessive vomiting</a:t>
            </a:r>
          </a:p>
          <a:p>
            <a:pPr marL="742950" lvl="1" indent="-285750">
              <a:spcBef>
                <a:spcPts val="1000"/>
              </a:spcBef>
              <a:buSzPct val="100000"/>
              <a:buFont typeface="Arial"/>
              <a:buChar char="•"/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Severe URTI, persistent wet cough</a:t>
            </a:r>
          </a:p>
          <a:p>
            <a:pPr marL="742950" lvl="1" indent="-285750">
              <a:spcBef>
                <a:spcPts val="1000"/>
              </a:spcBef>
              <a:buSzPct val="100000"/>
              <a:buFont typeface="Arial"/>
              <a:buChar char="•"/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Nasal polyps</a:t>
            </a:r>
          </a:p>
          <a:p>
            <a:pPr marL="742950" lvl="1" indent="-285750">
              <a:spcBef>
                <a:spcPts val="1000"/>
              </a:spcBef>
              <a:buSzPct val="100000"/>
              <a:buFont typeface="Arial"/>
              <a:buChar char="•"/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FH Chest disease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1"/>
          <p:cNvSpPr txBox="1"/>
          <p:nvPr/>
        </p:nvSpPr>
        <p:spPr>
          <a:xfrm>
            <a:off x="57618" y="548679"/>
            <a:ext cx="8645126" cy="1440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algn="ctr">
              <a:defRPr sz="44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What do we mean by “poor response?”</a:t>
            </a:r>
          </a:p>
        </p:txBody>
      </p:sp>
      <p:sp>
        <p:nvSpPr>
          <p:cNvPr id="150" name="Content Placeholder 2"/>
          <p:cNvSpPr txBox="1"/>
          <p:nvPr/>
        </p:nvSpPr>
        <p:spPr>
          <a:xfrm>
            <a:off x="441255" y="2132857"/>
            <a:ext cx="8045464" cy="180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281176" indent="-281176" defTabSz="749808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700">
                <a:latin typeface="+mn-lt"/>
                <a:ea typeface="+mn-ea"/>
                <a:cs typeface="+mn-cs"/>
                <a:sym typeface="Calibri"/>
              </a:defRPr>
            </a:pPr>
            <a:r>
              <a:t>Not maintained on low/mod dose steroids</a:t>
            </a:r>
            <a:endParaRPr sz="2300"/>
          </a:p>
          <a:p>
            <a:pPr marL="281176" indent="-281176" defTabSz="749808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700">
                <a:latin typeface="+mn-lt"/>
                <a:ea typeface="+mn-ea"/>
                <a:cs typeface="+mn-cs"/>
                <a:sym typeface="Calibri"/>
              </a:defRPr>
            </a:pPr>
            <a:r>
              <a:t>2 attacks in 12 months</a:t>
            </a:r>
            <a:endParaRPr sz="2300"/>
          </a:p>
          <a:p>
            <a:pPr marL="281176" indent="-281176" defTabSz="749808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700">
                <a:latin typeface="+mn-lt"/>
                <a:ea typeface="+mn-ea"/>
                <a:cs typeface="+mn-cs"/>
                <a:sym typeface="Calibri"/>
              </a:defRPr>
            </a:pPr>
            <a:r>
              <a:t>Any admission to hospital with asthma</a:t>
            </a:r>
          </a:p>
        </p:txBody>
      </p:sp>
      <p:sp>
        <p:nvSpPr>
          <p:cNvPr id="151" name="TextBox 5"/>
          <p:cNvSpPr txBox="1"/>
          <p:nvPr/>
        </p:nvSpPr>
        <p:spPr>
          <a:xfrm>
            <a:off x="1619670" y="4221088"/>
            <a:ext cx="4993585" cy="1724083"/>
          </a:xfrm>
          <a:prstGeom prst="rect">
            <a:avLst/>
          </a:prstGeom>
          <a:solidFill>
            <a:srgbClr val="EEECE1"/>
          </a:solidFill>
          <a:ln w="571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600" b="1">
                <a:solidFill>
                  <a:srgbClr val="FF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Please check </a:t>
            </a:r>
          </a:p>
          <a:p>
            <a:pPr>
              <a:defRPr sz="3600" b="1">
                <a:solidFill>
                  <a:srgbClr val="FF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- inhaler technique </a:t>
            </a:r>
          </a:p>
          <a:p>
            <a:pPr>
              <a:defRPr sz="3600" b="1">
                <a:solidFill>
                  <a:srgbClr val="FF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- education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1" build="p" bldLvl="5" animBg="1" advAuto="0"/>
      <p:bldP spid="151" grpId="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ontent Placeholder 2"/>
          <p:cNvSpPr txBox="1"/>
          <p:nvPr/>
        </p:nvSpPr>
        <p:spPr>
          <a:xfrm>
            <a:off x="4978832" y="980727"/>
            <a:ext cx="3291865" cy="5616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•"/>
              <a:defRPr sz="2400" b="1"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Life threatening asthma/PICU admission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&gt; 4 weeks oral steroids/year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Poor control on high dose ICS + long acting B agonist </a:t>
            </a:r>
            <a:r>
              <a:rPr b="1"/>
              <a:t>(BTS step3)</a:t>
            </a:r>
          </a:p>
          <a:p>
            <a:pPr marL="742950" lvl="1" indent="-285750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–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t>&gt; 2 courses OCS/year</a:t>
            </a:r>
          </a:p>
          <a:p>
            <a:pPr marL="742950" lvl="1" indent="-285750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–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t>&gt;6 salbutamol previous year</a:t>
            </a:r>
          </a:p>
          <a:p>
            <a:pPr marL="742950" lvl="1" indent="-285750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–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t>FEV1 &lt; 80% </a:t>
            </a:r>
          </a:p>
          <a:p>
            <a:pPr marL="742950" lvl="1" indent="-285750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–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t>ACT &lt; 20 or symptoms </a:t>
            </a:r>
            <a:r>
              <a:rPr i="1"/>
              <a:t>most days</a:t>
            </a:r>
          </a:p>
        </p:txBody>
      </p:sp>
      <p:pic>
        <p:nvPicPr>
          <p:cNvPr id="15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02" y="1196750"/>
            <a:ext cx="4609585" cy="51104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1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86967">
              <a:defRPr sz="3700"/>
            </a:lvl1pPr>
          </a:lstStyle>
          <a:p>
            <a:r>
              <a:t>Asthma management – what are we aiming for?</a:t>
            </a:r>
          </a:p>
        </p:txBody>
      </p:sp>
      <p:sp>
        <p:nvSpPr>
          <p:cNvPr id="15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67543" y="1916832"/>
            <a:ext cx="8229601" cy="4525963"/>
          </a:xfrm>
          <a:prstGeom prst="rect">
            <a:avLst/>
          </a:prstGeom>
        </p:spPr>
        <p:txBody>
          <a:bodyPr/>
          <a:lstStyle/>
          <a:p>
            <a:r>
              <a:t>Good symptom control</a:t>
            </a:r>
          </a:p>
          <a:p>
            <a:r>
              <a:t>Minimise risk of asthma attacks and asthma death</a:t>
            </a:r>
          </a:p>
          <a:p>
            <a:r>
              <a:t>Avoid treatment side effects</a:t>
            </a:r>
          </a:p>
          <a:p>
            <a:r>
              <a:t>Agree goals with CYP/family and work in partnership towards this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57250"/>
            <a:ext cx="9144001" cy="994174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object 2"/>
          <p:cNvSpPr txBox="1"/>
          <p:nvPr/>
        </p:nvSpPr>
        <p:spPr>
          <a:xfrm>
            <a:off x="1816256" y="4293492"/>
            <a:ext cx="962504" cy="533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R="3810" indent="9525">
              <a:lnSpc>
                <a:spcPct val="107800"/>
              </a:lnSpc>
              <a:defRPr sz="900" i="1" spc="-1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Symptoms Exacerbations Side-effects Parent satisfaction</a:t>
            </a:r>
          </a:p>
        </p:txBody>
      </p:sp>
      <p:sp>
        <p:nvSpPr>
          <p:cNvPr id="161" name="object 3"/>
          <p:cNvSpPr txBox="1"/>
          <p:nvPr/>
        </p:nvSpPr>
        <p:spPr>
          <a:xfrm>
            <a:off x="5330192" y="2831645"/>
            <a:ext cx="1581153" cy="76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42862" indent="9525" algn="just">
              <a:lnSpc>
                <a:spcPct val="98800"/>
              </a:lnSpc>
              <a:spcBef>
                <a:spcPts val="100"/>
              </a:spcBef>
              <a:defRPr sz="900" i="1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Exclude</a:t>
            </a:r>
            <a:r>
              <a:rPr spc="-19"/>
              <a:t> </a:t>
            </a:r>
            <a:r>
              <a:t>alternative</a:t>
            </a:r>
            <a:r>
              <a:rPr spc="-19"/>
              <a:t> </a:t>
            </a:r>
            <a:r>
              <a:rPr spc="-8"/>
              <a:t>diagnoses </a:t>
            </a:r>
            <a:r>
              <a:t>Symptom control &amp; </a:t>
            </a:r>
            <a:r>
              <a:rPr spc="-8"/>
              <a:t>modifiable </a:t>
            </a:r>
            <a:r>
              <a:t>risk </a:t>
            </a:r>
            <a:r>
              <a:rPr spc="-8"/>
              <a:t>factors</a:t>
            </a:r>
            <a:endParaRPr sz="1200"/>
          </a:p>
          <a:p>
            <a:pPr indent="9525">
              <a:defRPr sz="900" i="1" spc="-1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Comorbidities</a:t>
            </a:r>
            <a:endParaRPr sz="1200" spc="-10"/>
          </a:p>
          <a:p>
            <a:pPr marR="3810" indent="9525">
              <a:lnSpc>
                <a:spcPct val="107800"/>
              </a:lnSpc>
              <a:defRPr sz="900" i="1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Inhaler technique &amp; </a:t>
            </a:r>
            <a:r>
              <a:rPr spc="-8"/>
              <a:t>adherence </a:t>
            </a:r>
            <a:r>
              <a:t>Parent</a:t>
            </a:r>
            <a:r>
              <a:rPr spc="-15"/>
              <a:t> </a:t>
            </a:r>
            <a:r>
              <a:t>preferences</a:t>
            </a:r>
            <a:r>
              <a:rPr spc="-15"/>
              <a:t> </a:t>
            </a:r>
            <a:r>
              <a:t>and</a:t>
            </a:r>
            <a:r>
              <a:rPr spc="-15"/>
              <a:t> </a:t>
            </a:r>
            <a:r>
              <a:rPr spc="-8"/>
              <a:t>goals</a:t>
            </a:r>
          </a:p>
        </p:txBody>
      </p:sp>
      <p:pic>
        <p:nvPicPr>
          <p:cNvPr id="16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95334"/>
            <a:ext cx="9144001" cy="2853383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Rectangle"/>
          <p:cNvSpPr/>
          <p:nvPr/>
        </p:nvSpPr>
        <p:spPr>
          <a:xfrm>
            <a:off x="33224" y="2163204"/>
            <a:ext cx="2592885" cy="95250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3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64" name="Global Initiative for Asthma (GINA) 2021"/>
          <p:cNvSpPr txBox="1"/>
          <p:nvPr/>
        </p:nvSpPr>
        <p:spPr>
          <a:xfrm>
            <a:off x="6123080" y="5688007"/>
            <a:ext cx="2771490" cy="23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89" tIns="34289" rIns="34289" bIns="34289">
            <a:spAutoFit/>
          </a:bodyPr>
          <a:lstStyle>
            <a:lvl1pPr>
              <a:defRPr sz="13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Global Initiative for Asthma (GINA) 2021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Trigger avoidance</a:t>
            </a:r>
          </a:p>
        </p:txBody>
      </p:sp>
      <p:pic>
        <p:nvPicPr>
          <p:cNvPr id="169" name="Content Placeholder 3" descr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289" y="1266387"/>
            <a:ext cx="6093822" cy="5108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Trigger avoidance/management</a:t>
            </a:r>
          </a:p>
        </p:txBody>
      </p:sp>
      <p:sp>
        <p:nvSpPr>
          <p:cNvPr id="172" name="Content Placeholder 3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315468" indent="-315468" defTabSz="841247">
              <a:defRPr sz="25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2"/>
              </a:rPr>
              <a:t>Pollen forecast - Met Office</a:t>
            </a:r>
          </a:p>
          <a:p>
            <a:pPr marL="315468" indent="-315468" defTabSz="841247">
              <a:defRPr sz="25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3"/>
              </a:rPr>
              <a:t>London Air Quality Network Air Quality Forecast for London</a:t>
            </a:r>
          </a:p>
          <a:p>
            <a:pPr marL="315468" indent="-315468" defTabSz="841247">
              <a:defRPr sz="2500"/>
            </a:pPr>
            <a:r>
              <a:t>Smoking cessation </a:t>
            </a:r>
          </a:p>
          <a:p>
            <a:pPr marL="315468" indent="-315468" defTabSz="841247">
              <a:defRPr sz="2500"/>
            </a:pPr>
            <a:r>
              <a:t>Antihistamines</a:t>
            </a:r>
          </a:p>
          <a:p>
            <a:pPr marL="315468" indent="-315468" defTabSz="841247">
              <a:defRPr sz="2500"/>
            </a:pPr>
            <a:r>
              <a:t>Nasal sprays</a:t>
            </a:r>
          </a:p>
          <a:p>
            <a:pPr marL="315468" indent="-315468" defTabSz="841247">
              <a:defRPr sz="2500"/>
            </a:pPr>
            <a:r>
              <a:t>Breathing techniques</a:t>
            </a:r>
          </a:p>
          <a:p>
            <a:pPr marL="315468" indent="-315468" defTabSz="841247">
              <a:defRPr sz="2500"/>
            </a:pPr>
            <a:r>
              <a:t>Healthy eating</a:t>
            </a:r>
          </a:p>
        </p:txBody>
      </p:sp>
      <p:pic>
        <p:nvPicPr>
          <p:cNvPr id="173" name="Content Placeholder 8" descr="Content Placeholder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024844"/>
            <a:ext cx="4054782" cy="28083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reating allergic rhinitis improves asthma control…"/>
          <p:cNvSpPr txBox="1">
            <a:spLocks noGrp="1"/>
          </p:cNvSpPr>
          <p:nvPr>
            <p:ph type="title"/>
          </p:nvPr>
        </p:nvSpPr>
        <p:spPr>
          <a:xfrm>
            <a:off x="388539" y="1672955"/>
            <a:ext cx="3002996" cy="3512092"/>
          </a:xfrm>
          <a:prstGeom prst="rect">
            <a:avLst/>
          </a:prstGeom>
        </p:spPr>
        <p:txBody>
          <a:bodyPr/>
          <a:lstStyle/>
          <a:p>
            <a:r>
              <a:t>Treating allergic rhinitis improves asthma control</a:t>
            </a:r>
          </a:p>
          <a:p>
            <a:endParaRPr/>
          </a:p>
          <a:p>
            <a:endParaRPr/>
          </a:p>
          <a:p>
            <a:r>
              <a:t>Correct nasal spray technique</a:t>
            </a:r>
          </a:p>
        </p:txBody>
      </p:sp>
      <p:pic>
        <p:nvPicPr>
          <p:cNvPr id="17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493" y="1691306"/>
            <a:ext cx="4999357" cy="34753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57250"/>
            <a:ext cx="9144001" cy="994174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Asthma"/>
          <p:cNvSpPr txBox="1">
            <a:spLocks noGrp="1"/>
          </p:cNvSpPr>
          <p:nvPr>
            <p:ph type="title"/>
          </p:nvPr>
        </p:nvSpPr>
        <p:spPr>
          <a:xfrm>
            <a:off x="628650" y="1702592"/>
            <a:ext cx="7886700" cy="994174"/>
          </a:xfrm>
          <a:prstGeom prst="rect">
            <a:avLst/>
          </a:prstGeom>
        </p:spPr>
        <p:txBody>
          <a:bodyPr/>
          <a:lstStyle/>
          <a:p>
            <a:r>
              <a:t>Asthma</a:t>
            </a:r>
          </a:p>
        </p:txBody>
      </p:sp>
      <p:sp>
        <p:nvSpPr>
          <p:cNvPr id="109" name="Chronic inflammatory disease of airways…"/>
          <p:cNvSpPr txBox="1">
            <a:spLocks noGrp="1"/>
          </p:cNvSpPr>
          <p:nvPr>
            <p:ph type="body" idx="1"/>
          </p:nvPr>
        </p:nvSpPr>
        <p:spPr>
          <a:xfrm>
            <a:off x="628650" y="2912267"/>
            <a:ext cx="7886700" cy="326350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Chronic inflammatory disease of airways</a:t>
            </a:r>
          </a:p>
          <a:p>
            <a:pPr marL="0" indent="0">
              <a:lnSpc>
                <a:spcPct val="90000"/>
              </a:lnSpc>
              <a:buSzTx/>
              <a:buNone/>
            </a:pPr>
            <a:endParaRPr/>
          </a:p>
          <a:p>
            <a:pPr>
              <a:lnSpc>
                <a:spcPct val="90000"/>
              </a:lnSpc>
            </a:pPr>
            <a:r>
              <a:t>Variable</a:t>
            </a:r>
          </a:p>
          <a:p>
            <a:pPr marL="514350" lvl="1" indent="-171450">
              <a:lnSpc>
                <a:spcPct val="90000"/>
              </a:lnSpc>
              <a:spcBef>
                <a:spcPts val="600"/>
              </a:spcBef>
              <a:defRPr sz="2800"/>
            </a:pPr>
            <a:r>
              <a:t>different for different people</a:t>
            </a:r>
          </a:p>
          <a:p>
            <a:pPr marL="514350" lvl="1" indent="-171450">
              <a:lnSpc>
                <a:spcPct val="90000"/>
              </a:lnSpc>
              <a:spcBef>
                <a:spcPts val="600"/>
              </a:spcBef>
              <a:defRPr sz="2800"/>
            </a:pPr>
            <a:r>
              <a:t>different in the same patient at different times</a:t>
            </a:r>
          </a:p>
          <a:p>
            <a:pPr marL="514350" lvl="1" indent="-171450">
              <a:lnSpc>
                <a:spcPct val="90000"/>
              </a:lnSpc>
              <a:spcBef>
                <a:spcPts val="600"/>
              </a:spcBef>
              <a:defRPr sz="2800"/>
            </a:pPr>
            <a:r>
              <a:t>different types of exacerbations</a:t>
            </a:r>
          </a:p>
        </p:txBody>
      </p:sp>
      <p:pic>
        <p:nvPicPr>
          <p:cNvPr id="11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962" y="2248891"/>
            <a:ext cx="2619378" cy="17430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216" y="334938"/>
            <a:ext cx="3356994" cy="3356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8" y="254711"/>
            <a:ext cx="4610289" cy="3073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18" y="3278199"/>
            <a:ext cx="5400602" cy="3600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86967">
              <a:defRPr sz="3700"/>
            </a:pPr>
            <a:br/>
            <a:r>
              <a:t>Pharmacological treatments</a:t>
            </a:r>
          </a:p>
        </p:txBody>
      </p:sp>
      <p:sp>
        <p:nvSpPr>
          <p:cNvPr id="18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Inhaled corticosteroids</a:t>
            </a:r>
          </a:p>
          <a:p>
            <a:pPr>
              <a:lnSpc>
                <a:spcPct val="90000"/>
              </a:lnSpc>
            </a:pPr>
            <a:r>
              <a:t>Bronchodilators  - short acting or long acting in combination with ICS</a:t>
            </a:r>
          </a:p>
          <a:p>
            <a:pPr>
              <a:lnSpc>
                <a:spcPct val="90000"/>
              </a:lnSpc>
            </a:pPr>
            <a:r>
              <a:t>Leukotriene receptor antagonists</a:t>
            </a:r>
          </a:p>
          <a:p>
            <a:pPr>
              <a:lnSpc>
                <a:spcPct val="90000"/>
              </a:lnSpc>
            </a:pPr>
            <a:r>
              <a:t>Oral steroids</a:t>
            </a:r>
          </a:p>
          <a:p>
            <a:pPr>
              <a:lnSpc>
                <a:spcPct val="90000"/>
              </a:lnSpc>
            </a:pPr>
            <a:r>
              <a:t>Biological therapies</a:t>
            </a:r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t>Allergy management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ICS</a:t>
            </a:r>
          </a:p>
        </p:txBody>
      </p:sp>
      <p:sp>
        <p:nvSpPr>
          <p:cNvPr id="188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5652120" y="2204864"/>
            <a:ext cx="3811874" cy="489654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/>
            </a:pPr>
            <a:endParaRPr/>
          </a:p>
          <a:p>
            <a:pPr marL="0" indent="0">
              <a:spcBef>
                <a:spcPts val="500"/>
              </a:spcBef>
              <a:buSzTx/>
              <a:buNone/>
              <a:defRPr sz="2400"/>
            </a:pPr>
            <a:r>
              <a:t>Delivery directly to the lungs/airways reduces systemic absorption thus reducing the risk of side effects compared to oral corticosteroids</a:t>
            </a:r>
          </a:p>
        </p:txBody>
      </p:sp>
      <p:pic>
        <p:nvPicPr>
          <p:cNvPr id="18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988840"/>
            <a:ext cx="5562590" cy="35044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Not all ICS are the same</a:t>
            </a:r>
          </a:p>
        </p:txBody>
      </p:sp>
      <p:sp>
        <p:nvSpPr>
          <p:cNvPr id="192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552450" y="1656201"/>
            <a:ext cx="8229601" cy="4525966"/>
          </a:xfrm>
          <a:prstGeom prst="rect">
            <a:avLst/>
          </a:prstGeom>
        </p:spPr>
        <p:txBody>
          <a:bodyPr/>
          <a:lstStyle/>
          <a:p>
            <a:pPr marL="0" indent="0" defTabSz="905255">
              <a:lnSpc>
                <a:spcPct val="80000"/>
              </a:lnSpc>
              <a:spcBef>
                <a:spcPts val="500"/>
              </a:spcBef>
              <a:buSzTx/>
              <a:buNone/>
              <a:defRPr sz="2100"/>
            </a:pPr>
            <a:endParaRPr dirty="0"/>
          </a:p>
          <a:p>
            <a:pPr marL="339470" indent="-339470" defTabSz="905255">
              <a:lnSpc>
                <a:spcPct val="80000"/>
              </a:lnSpc>
              <a:spcBef>
                <a:spcPts val="500"/>
              </a:spcBef>
              <a:defRPr sz="2100"/>
            </a:pPr>
            <a:r>
              <a:rPr dirty="0"/>
              <a:t>Dosing across all products is not equivalent, prescribe by brand name</a:t>
            </a:r>
          </a:p>
          <a:p>
            <a:pPr marL="339470" indent="-339470" defTabSz="905255">
              <a:lnSpc>
                <a:spcPct val="80000"/>
              </a:lnSpc>
              <a:spcBef>
                <a:spcPts val="500"/>
              </a:spcBef>
              <a:defRPr sz="2100"/>
            </a:pPr>
            <a:r>
              <a:rPr dirty="0"/>
              <a:t>TDD </a:t>
            </a:r>
            <a:r>
              <a:rPr dirty="0" err="1"/>
              <a:t>Clenil</a:t>
            </a:r>
            <a:endParaRPr dirty="0"/>
          </a:p>
          <a:p>
            <a:pPr marL="0" indent="0" defTabSz="905255">
              <a:lnSpc>
                <a:spcPct val="80000"/>
              </a:lnSpc>
              <a:spcBef>
                <a:spcPts val="500"/>
              </a:spcBef>
              <a:buNone/>
              <a:defRPr sz="2100"/>
            </a:pPr>
            <a:r>
              <a:rPr lang="en-GB" dirty="0"/>
              <a:t>	</a:t>
            </a:r>
            <a:r>
              <a:rPr dirty="0"/>
              <a:t>•Very (</a:t>
            </a:r>
            <a:r>
              <a:rPr dirty="0" err="1"/>
              <a:t>paediatric</a:t>
            </a:r>
            <a:r>
              <a:rPr dirty="0"/>
              <a:t>) low dose         100-200mcgs</a:t>
            </a:r>
            <a:endParaRPr lang="en-GB" dirty="0"/>
          </a:p>
          <a:p>
            <a:pPr marL="0" indent="0" defTabSz="905255">
              <a:lnSpc>
                <a:spcPct val="80000"/>
              </a:lnSpc>
              <a:spcBef>
                <a:spcPts val="500"/>
              </a:spcBef>
              <a:buNone/>
              <a:defRPr sz="2100"/>
            </a:pPr>
            <a:r>
              <a:rPr lang="en-GB" dirty="0"/>
              <a:t>	</a:t>
            </a:r>
            <a:r>
              <a:rPr dirty="0"/>
              <a:t>•Low dose                                       200-400mcgs</a:t>
            </a:r>
          </a:p>
          <a:p>
            <a:pPr marL="0" indent="0" defTabSz="905255">
              <a:lnSpc>
                <a:spcPct val="80000"/>
              </a:lnSpc>
              <a:spcBef>
                <a:spcPts val="500"/>
              </a:spcBef>
              <a:buNone/>
              <a:defRPr sz="2100"/>
            </a:pPr>
            <a:r>
              <a:rPr lang="en-GB" dirty="0"/>
              <a:t>	</a:t>
            </a:r>
            <a:r>
              <a:rPr dirty="0"/>
              <a:t>•Medium dose                               400-800 </a:t>
            </a:r>
            <a:r>
              <a:rPr dirty="0" err="1"/>
              <a:t>mcgs</a:t>
            </a:r>
            <a:endParaRPr dirty="0"/>
          </a:p>
          <a:p>
            <a:pPr marL="0" indent="0" defTabSz="905255">
              <a:lnSpc>
                <a:spcPct val="80000"/>
              </a:lnSpc>
              <a:spcBef>
                <a:spcPts val="500"/>
              </a:spcBef>
              <a:buNone/>
              <a:defRPr sz="2100"/>
            </a:pPr>
            <a:r>
              <a:rPr lang="en-GB" dirty="0"/>
              <a:t>	</a:t>
            </a:r>
            <a:r>
              <a:rPr dirty="0"/>
              <a:t>•High dose not recommended </a:t>
            </a:r>
          </a:p>
          <a:p>
            <a:pPr marL="339470" indent="-339470" defTabSz="905255">
              <a:lnSpc>
                <a:spcPct val="80000"/>
              </a:lnSpc>
              <a:spcBef>
                <a:spcPts val="500"/>
              </a:spcBef>
              <a:defRPr sz="2100"/>
            </a:pPr>
            <a:endParaRPr dirty="0"/>
          </a:p>
          <a:p>
            <a:pPr marL="339470" indent="-339470" defTabSz="905255">
              <a:lnSpc>
                <a:spcPct val="80000"/>
              </a:lnSpc>
              <a:spcBef>
                <a:spcPts val="500"/>
              </a:spcBef>
              <a:defRPr sz="2100"/>
            </a:pPr>
            <a:r>
              <a:rPr dirty="0" err="1"/>
              <a:t>Clenil</a:t>
            </a:r>
            <a:r>
              <a:rPr dirty="0"/>
              <a:t> 50mcgs 2 puffs BD = Very Low dose</a:t>
            </a:r>
          </a:p>
          <a:p>
            <a:pPr marL="339470" indent="-339470" defTabSz="905255">
              <a:lnSpc>
                <a:spcPct val="80000"/>
              </a:lnSpc>
              <a:spcBef>
                <a:spcPts val="500"/>
              </a:spcBef>
              <a:defRPr sz="2100"/>
            </a:pPr>
            <a:r>
              <a:rPr dirty="0" err="1"/>
              <a:t>Flixotide</a:t>
            </a:r>
            <a:r>
              <a:rPr lang="en-GB" dirty="0"/>
              <a:t> </a:t>
            </a:r>
            <a:r>
              <a:rPr dirty="0"/>
              <a:t>50mcgs 2 puffs BD = Low dose</a:t>
            </a:r>
          </a:p>
          <a:p>
            <a:pPr marL="339470" indent="-339470" defTabSz="905255">
              <a:lnSpc>
                <a:spcPct val="80000"/>
              </a:lnSpc>
              <a:spcBef>
                <a:spcPts val="500"/>
              </a:spcBef>
              <a:defRPr sz="2100"/>
            </a:pPr>
            <a:r>
              <a:rPr dirty="0"/>
              <a:t>Qvar50mcgs 2 puffs BD = Low dose</a:t>
            </a:r>
          </a:p>
          <a:p>
            <a:pPr marL="339470" indent="-339470" defTabSz="905255">
              <a:lnSpc>
                <a:spcPct val="80000"/>
              </a:lnSpc>
              <a:spcBef>
                <a:spcPts val="500"/>
              </a:spcBef>
              <a:defRPr sz="2100"/>
            </a:pPr>
            <a:r>
              <a:rPr dirty="0"/>
              <a:t>(BTS/SIGN 2019)</a:t>
            </a:r>
          </a:p>
        </p:txBody>
      </p:sp>
      <p:pic>
        <p:nvPicPr>
          <p:cNvPr id="19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850" y="3503710"/>
            <a:ext cx="2066925" cy="2209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le 4"/>
          <p:cNvSpPr txBox="1">
            <a:spLocks noGrp="1"/>
          </p:cNvSpPr>
          <p:nvPr>
            <p:ph type="title"/>
          </p:nvPr>
        </p:nvSpPr>
        <p:spPr>
          <a:xfrm>
            <a:off x="277180" y="404664"/>
            <a:ext cx="8229601" cy="1143001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Montelukast</a:t>
            </a:r>
          </a:p>
        </p:txBody>
      </p:sp>
      <p:pic>
        <p:nvPicPr>
          <p:cNvPr id="19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978" y="1124744"/>
            <a:ext cx="4176467" cy="2151323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Rectangle 3"/>
          <p:cNvSpPr txBox="1"/>
          <p:nvPr/>
        </p:nvSpPr>
        <p:spPr>
          <a:xfrm>
            <a:off x="441255" y="2636911"/>
            <a:ext cx="7901448" cy="2970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Anti-inflammatory effect</a:t>
            </a:r>
          </a:p>
          <a:p>
            <a:pPr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•Oral medication</a:t>
            </a:r>
          </a:p>
          <a:p>
            <a:pPr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•Add on therapy in asthma</a:t>
            </a:r>
          </a:p>
          <a:p>
            <a:pPr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•Option to use as only preventer treatment in children under 5 years of age </a:t>
            </a:r>
          </a:p>
          <a:p>
            <a:pPr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•Can treat allergic rhinitis </a:t>
            </a:r>
          </a:p>
          <a:p>
            <a:pPr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•Not as effective as ICS or intranasal CS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Before modifying treatment</a:t>
            </a:r>
          </a:p>
        </p:txBody>
      </p:sp>
      <p:sp>
        <p:nvSpPr>
          <p:cNvPr id="20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Check adherence with ICS</a:t>
            </a:r>
          </a:p>
          <a:p>
            <a:pPr marL="0" indent="0">
              <a:buSzTx/>
              <a:buNone/>
            </a:pPr>
            <a:r>
              <a:t>	-address if not taking as prescribed</a:t>
            </a:r>
          </a:p>
          <a:p>
            <a:pPr marL="0" indent="0">
              <a:buSzTx/>
              <a:buNone/>
            </a:pPr>
            <a:r>
              <a:t>•Check inhaler technique</a:t>
            </a:r>
          </a:p>
          <a:p>
            <a:pPr marL="0" indent="0">
              <a:buSzTx/>
              <a:buNone/>
            </a:pPr>
            <a:r>
              <a:t>	-address if incorrect </a:t>
            </a:r>
          </a:p>
          <a:p>
            <a:r>
              <a:t>Review other modifiable factors</a:t>
            </a:r>
          </a:p>
          <a:p>
            <a:pPr marL="0" indent="0">
              <a:buSzTx/>
              <a:buNone/>
            </a:pPr>
            <a:r>
              <a:t>	-triggers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Adherence is the BIG ISSUE</a:t>
            </a:r>
          </a:p>
        </p:txBody>
      </p:sp>
      <p:sp>
        <p:nvSpPr>
          <p:cNvPr id="204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defRPr sz="2300" b="1"/>
            </a:pPr>
            <a:r>
              <a:t>Non intentional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  <a:r>
              <a:t>forgetfulness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  <a:r>
              <a:t>chaotic schedules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  <a:r>
              <a:t>poor understanding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  <a:r>
              <a:t>mental health issues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  <a:r>
              <a:t>social barriers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  <a:r>
              <a:t>co-morbidities (confusion/priorities)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sz="2300"/>
            </a:pPr>
            <a:endParaRPr/>
          </a:p>
          <a:p>
            <a:pPr>
              <a:lnSpc>
                <a:spcPct val="80000"/>
              </a:lnSpc>
              <a:spcBef>
                <a:spcPts val="500"/>
              </a:spcBef>
              <a:defRPr sz="2300" b="1"/>
            </a:pPr>
            <a:r>
              <a:t>The rate of non-adherence for asthma treatment is between 30-70% </a:t>
            </a:r>
          </a:p>
        </p:txBody>
      </p:sp>
      <p:sp>
        <p:nvSpPr>
          <p:cNvPr id="205" name="Content Placeholder 3"/>
          <p:cNvSpPr txBox="1"/>
          <p:nvPr/>
        </p:nvSpPr>
        <p:spPr>
          <a:xfrm>
            <a:off x="4693920" y="1600201"/>
            <a:ext cx="3947160" cy="4525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•"/>
              <a:defRPr sz="2300" b="1">
                <a:latin typeface="+mn-lt"/>
                <a:ea typeface="+mn-ea"/>
                <a:cs typeface="+mn-cs"/>
                <a:sym typeface="Calibri"/>
              </a:defRPr>
            </a:pPr>
            <a:r>
              <a:t>Intentional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•"/>
              <a:defRPr sz="2300">
                <a:latin typeface="+mn-lt"/>
                <a:ea typeface="+mn-ea"/>
                <a:cs typeface="+mn-cs"/>
                <a:sym typeface="Calibri"/>
              </a:defRPr>
            </a:pPr>
            <a:r>
              <a:t>fears about side effects 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•"/>
              <a:defRPr sz="2300">
                <a:latin typeface="+mn-lt"/>
                <a:ea typeface="+mn-ea"/>
                <a:cs typeface="+mn-cs"/>
                <a:sym typeface="Calibri"/>
              </a:defRPr>
            </a:pPr>
            <a:r>
              <a:t>misconceptions 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•"/>
              <a:defRPr sz="2300">
                <a:latin typeface="+mn-lt"/>
                <a:ea typeface="+mn-ea"/>
                <a:cs typeface="+mn-cs"/>
                <a:sym typeface="Calibri"/>
              </a:defRPr>
            </a:pPr>
            <a:r>
              <a:t>health beliefs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•"/>
              <a:defRPr sz="2300">
                <a:latin typeface="+mn-lt"/>
                <a:ea typeface="+mn-ea"/>
                <a:cs typeface="+mn-cs"/>
                <a:sym typeface="Calibri"/>
              </a:defRPr>
            </a:pPr>
            <a:r>
              <a:t>denial of asthma 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•"/>
              <a:defRPr sz="2300">
                <a:latin typeface="+mn-lt"/>
                <a:ea typeface="+mn-ea"/>
                <a:cs typeface="+mn-cs"/>
                <a:sym typeface="Calibri"/>
              </a:defRPr>
            </a:pPr>
            <a:r>
              <a:t>stigma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27698F-56E5-4398-8B10-EC3CC5314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69840" cy="51401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0C7828-8B1E-44AE-BEBB-59157351A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251" y="1979721"/>
            <a:ext cx="6962749" cy="487828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Inhaler technique</a:t>
            </a:r>
          </a:p>
        </p:txBody>
      </p:sp>
      <p:sp>
        <p:nvSpPr>
          <p:cNvPr id="21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Demonstration</a:t>
            </a:r>
          </a:p>
          <a:p>
            <a:r>
              <a:t>Coaching</a:t>
            </a:r>
          </a:p>
          <a:p>
            <a:r>
              <a:t>Effect wanes over time</a:t>
            </a:r>
          </a:p>
          <a:p>
            <a:r>
              <a:t>Review and reinforcement at every encounter </a:t>
            </a:r>
          </a:p>
          <a:p>
            <a:r>
              <a:t>Alongside education, training videos are effective for supporting correct inhaler technique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defRPr>
            </a:lvl1pPr>
          </a:lstStyle>
          <a:p>
            <a:r>
              <a:rPr>
                <a:hlinkClick r:id="rId2"/>
              </a:rPr>
              <a:t>https://www.asthma.org.uk/advice/inhaler-videos/child-no-facemask/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1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085" y="1600200"/>
            <a:ext cx="5029830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Common errors</a:t>
            </a:r>
          </a:p>
        </p:txBody>
      </p:sp>
      <p:sp>
        <p:nvSpPr>
          <p:cNvPr id="21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67543" y="1268760"/>
            <a:ext cx="8229601" cy="4525963"/>
          </a:xfrm>
          <a:prstGeom prst="rect">
            <a:avLst/>
          </a:prstGeom>
        </p:spPr>
        <p:txBody>
          <a:bodyPr/>
          <a:lstStyle/>
          <a:p>
            <a:pPr marL="329184" indent="-329184" defTabSz="877822">
              <a:lnSpc>
                <a:spcPct val="90000"/>
              </a:lnSpc>
              <a:spcBef>
                <a:spcPts val="600"/>
              </a:spcBef>
              <a:defRPr sz="2500"/>
            </a:pPr>
            <a:endParaRPr/>
          </a:p>
          <a:p>
            <a:pPr marL="329184" indent="-329184" defTabSz="877822">
              <a:lnSpc>
                <a:spcPct val="90000"/>
              </a:lnSpc>
              <a:spcBef>
                <a:spcPts val="600"/>
              </a:spcBef>
              <a:defRPr sz="2500"/>
            </a:pPr>
            <a:r>
              <a:t>Not preparing the device correctly</a:t>
            </a:r>
          </a:p>
          <a:p>
            <a:pPr marL="329184" indent="-329184" defTabSz="877822">
              <a:lnSpc>
                <a:spcPct val="90000"/>
              </a:lnSpc>
              <a:spcBef>
                <a:spcPts val="600"/>
              </a:spcBef>
              <a:defRPr sz="2500"/>
            </a:pPr>
            <a:r>
              <a:t>Not loading the dose correctly</a:t>
            </a:r>
          </a:p>
          <a:p>
            <a:pPr marL="329184" indent="-329184" defTabSz="877822">
              <a:lnSpc>
                <a:spcPct val="90000"/>
              </a:lnSpc>
              <a:spcBef>
                <a:spcPts val="600"/>
              </a:spcBef>
              <a:defRPr sz="2500"/>
            </a:pPr>
            <a:r>
              <a:t>Not exhaling fully before delivering the dose</a:t>
            </a:r>
          </a:p>
          <a:p>
            <a:pPr marL="329184" indent="-329184" defTabSz="877822">
              <a:lnSpc>
                <a:spcPct val="90000"/>
              </a:lnSpc>
              <a:spcBef>
                <a:spcPts val="600"/>
              </a:spcBef>
              <a:defRPr sz="2500"/>
            </a:pPr>
            <a:r>
              <a:t>Not lifting the chin before inhaling the dose</a:t>
            </a:r>
          </a:p>
          <a:p>
            <a:pPr marL="329184" indent="-329184" defTabSz="877822">
              <a:lnSpc>
                <a:spcPct val="90000"/>
              </a:lnSpc>
              <a:spcBef>
                <a:spcPts val="600"/>
              </a:spcBef>
              <a:defRPr sz="2500"/>
            </a:pPr>
            <a:r>
              <a:t>Incorrect inspiratory flow rate</a:t>
            </a:r>
          </a:p>
          <a:p>
            <a:pPr marL="329184" indent="-329184" defTabSz="877822">
              <a:lnSpc>
                <a:spcPct val="90000"/>
              </a:lnSpc>
              <a:spcBef>
                <a:spcPts val="600"/>
              </a:spcBef>
              <a:defRPr sz="2500"/>
            </a:pPr>
            <a:r>
              <a:t>Poor coordination between actuation and inhalation</a:t>
            </a:r>
          </a:p>
          <a:p>
            <a:pPr marL="329184" indent="-329184" defTabSz="877822">
              <a:lnSpc>
                <a:spcPct val="90000"/>
              </a:lnSpc>
              <a:spcBef>
                <a:spcPts val="600"/>
              </a:spcBef>
              <a:defRPr sz="2500"/>
            </a:pPr>
            <a:r>
              <a:t>Not holding the breath after a dose (if breath and hold or DPI)</a:t>
            </a:r>
          </a:p>
          <a:p>
            <a:pPr marL="329184" indent="-329184" defTabSz="877822">
              <a:lnSpc>
                <a:spcPct val="90000"/>
              </a:lnSpc>
              <a:spcBef>
                <a:spcPts val="600"/>
              </a:spcBef>
              <a:defRPr sz="2500"/>
            </a:pPr>
            <a:r>
              <a:t>Incorrect spacer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773926" y="1632873"/>
            <a:ext cx="2143127" cy="2133603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Title 1"/>
          <p:cNvSpPr txBox="1">
            <a:spLocks noGrp="1"/>
          </p:cNvSpPr>
          <p:nvPr>
            <p:ph type="title"/>
          </p:nvPr>
        </p:nvSpPr>
        <p:spPr>
          <a:xfrm>
            <a:off x="482598" y="1830439"/>
            <a:ext cx="3802758" cy="85180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433FF"/>
                </a:solidFill>
              </a:defRPr>
            </a:lvl1pPr>
          </a:lstStyle>
          <a:p>
            <a:r>
              <a:t>At every review</a:t>
            </a:r>
          </a:p>
        </p:txBody>
      </p:sp>
      <p:sp>
        <p:nvSpPr>
          <p:cNvPr id="220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380998" y="2667958"/>
            <a:ext cx="4005959" cy="3295487"/>
          </a:xfrm>
          <a:prstGeom prst="rect">
            <a:avLst/>
          </a:prstGeom>
        </p:spPr>
        <p:txBody>
          <a:bodyPr/>
          <a:lstStyle/>
          <a:p>
            <a:pPr marL="152400" indent="-152400">
              <a:lnSpc>
                <a:spcPct val="80000"/>
              </a:lnSpc>
              <a:spcBef>
                <a:spcPts val="500"/>
              </a:spcBef>
              <a:defRPr sz="2400"/>
            </a:pPr>
            <a:r>
              <a:t>Check adherence with ICS</a:t>
            </a:r>
          </a:p>
          <a:p>
            <a:pPr marL="485775" lvl="1" indent="-142875">
              <a:lnSpc>
                <a:spcPct val="80000"/>
              </a:lnSpc>
              <a:spcBef>
                <a:spcPts val="500"/>
              </a:spcBef>
              <a:defRPr sz="2400"/>
            </a:pPr>
            <a:r>
              <a:t>practical ways to remember</a:t>
            </a:r>
          </a:p>
          <a:p>
            <a:pPr marL="485775" lvl="1" indent="-142875">
              <a:lnSpc>
                <a:spcPct val="80000"/>
              </a:lnSpc>
              <a:spcBef>
                <a:spcPts val="500"/>
              </a:spcBef>
              <a:defRPr sz="2400"/>
            </a:pPr>
            <a:r>
              <a:t>dose counters</a:t>
            </a:r>
          </a:p>
          <a:p>
            <a:pPr marL="485775" lvl="1" indent="-142875">
              <a:lnSpc>
                <a:spcPct val="80000"/>
              </a:lnSpc>
              <a:spcBef>
                <a:spcPts val="500"/>
              </a:spcBef>
              <a:defRPr sz="2400"/>
            </a:pPr>
            <a:r>
              <a:t>prescription requests</a:t>
            </a:r>
          </a:p>
          <a:p>
            <a:pPr marL="152400" indent="-152400">
              <a:lnSpc>
                <a:spcPct val="80000"/>
              </a:lnSpc>
              <a:spcBef>
                <a:spcPts val="500"/>
              </a:spcBef>
              <a:defRPr sz="2400"/>
            </a:pPr>
            <a:r>
              <a:t>Check inhaler technique &amp; correct age spacer</a:t>
            </a:r>
          </a:p>
          <a:p>
            <a:pPr marL="152400" indent="-152400">
              <a:lnSpc>
                <a:spcPct val="80000"/>
              </a:lnSpc>
              <a:spcBef>
                <a:spcPts val="500"/>
              </a:spcBef>
              <a:defRPr sz="2400"/>
            </a:pPr>
            <a:r>
              <a:t>Review other modifiable factors</a:t>
            </a:r>
          </a:p>
        </p:txBody>
      </p:sp>
      <p:pic>
        <p:nvPicPr>
          <p:cNvPr id="221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852" y="2222829"/>
            <a:ext cx="1785941" cy="953693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TextBox 6"/>
          <p:cNvSpPr txBox="1"/>
          <p:nvPr/>
        </p:nvSpPr>
        <p:spPr>
          <a:xfrm>
            <a:off x="6494355" y="3333076"/>
            <a:ext cx="1311490" cy="255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 sz="15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1- 4yrs</a:t>
            </a:r>
          </a:p>
        </p:txBody>
      </p:sp>
      <p:pic>
        <p:nvPicPr>
          <p:cNvPr id="223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629" y="3763826"/>
            <a:ext cx="2036387" cy="1704532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TextBox 13"/>
          <p:cNvSpPr txBox="1"/>
          <p:nvPr/>
        </p:nvSpPr>
        <p:spPr>
          <a:xfrm>
            <a:off x="6349214" y="5181925"/>
            <a:ext cx="1311488" cy="255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 sz="15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4 yrs +</a:t>
            </a:r>
          </a:p>
        </p:txBody>
      </p:sp>
      <p:pic>
        <p:nvPicPr>
          <p:cNvPr id="225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040000">
            <a:off x="7269084" y="3740487"/>
            <a:ext cx="1471809" cy="14718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5885" y="5041682"/>
            <a:ext cx="1946762" cy="8922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Picture 3" descr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1" y="908050"/>
            <a:ext cx="9144001" cy="994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ost attack review"/>
          <p:cNvSpPr txBox="1">
            <a:spLocks noGrp="1"/>
          </p:cNvSpPr>
          <p:nvPr>
            <p:ph type="title"/>
          </p:nvPr>
        </p:nvSpPr>
        <p:spPr>
          <a:xfrm>
            <a:off x="374650" y="954884"/>
            <a:ext cx="7886701" cy="994176"/>
          </a:xfrm>
          <a:prstGeom prst="rect">
            <a:avLst/>
          </a:prstGeom>
        </p:spPr>
        <p:txBody>
          <a:bodyPr/>
          <a:lstStyle/>
          <a:p>
            <a:r>
              <a:t>Post attack review</a:t>
            </a:r>
          </a:p>
        </p:txBody>
      </p:sp>
      <p:sp>
        <p:nvSpPr>
          <p:cNvPr id="230" name="Sudden or gradual onset…"/>
          <p:cNvSpPr txBox="1">
            <a:spLocks noGrp="1"/>
          </p:cNvSpPr>
          <p:nvPr>
            <p:ph type="body" idx="1"/>
          </p:nvPr>
        </p:nvSpPr>
        <p:spPr>
          <a:xfrm>
            <a:off x="454663" y="2161255"/>
            <a:ext cx="7886702" cy="3718679"/>
          </a:xfrm>
          <a:prstGeom prst="rect">
            <a:avLst/>
          </a:prstGeom>
        </p:spPr>
        <p:txBody>
          <a:bodyPr/>
          <a:lstStyle/>
          <a:p>
            <a:pPr marL="332613" indent="-332613" defTabSz="886968">
              <a:lnSpc>
                <a:spcPct val="80000"/>
              </a:lnSpc>
              <a:spcBef>
                <a:spcPts val="500"/>
              </a:spcBef>
              <a:defRPr sz="2813" b="1">
                <a:solidFill>
                  <a:srgbClr val="0433FF"/>
                </a:solidFill>
              </a:defRPr>
            </a:pPr>
            <a:r>
              <a:t>Two aims - Getting better? Reflection on attack</a:t>
            </a:r>
          </a:p>
          <a:p>
            <a:pPr marL="332613" indent="-332613" defTabSz="886968">
              <a:lnSpc>
                <a:spcPct val="80000"/>
              </a:lnSpc>
              <a:spcBef>
                <a:spcPts val="500"/>
              </a:spcBef>
              <a:defRPr sz="2813"/>
            </a:pPr>
            <a:endParaRPr/>
          </a:p>
          <a:p>
            <a:pPr marL="332613" indent="-332613" defTabSz="886968">
              <a:lnSpc>
                <a:spcPct val="80000"/>
              </a:lnSpc>
              <a:spcBef>
                <a:spcPts val="500"/>
              </a:spcBef>
              <a:defRPr sz="2813"/>
            </a:pPr>
            <a:r>
              <a:t>Sudden or gradual onset</a:t>
            </a:r>
          </a:p>
          <a:p>
            <a:pPr marL="332613" indent="-332613" defTabSz="886968">
              <a:lnSpc>
                <a:spcPct val="80000"/>
              </a:lnSpc>
              <a:spcBef>
                <a:spcPts val="500"/>
              </a:spcBef>
              <a:defRPr sz="2813"/>
            </a:pPr>
            <a:r>
              <a:t>Obvious trigger? New or known</a:t>
            </a:r>
          </a:p>
          <a:p>
            <a:pPr marL="332613" indent="-332613" defTabSz="886968">
              <a:lnSpc>
                <a:spcPct val="80000"/>
              </a:lnSpc>
              <a:spcBef>
                <a:spcPts val="500"/>
              </a:spcBef>
              <a:defRPr sz="2813"/>
            </a:pPr>
            <a:r>
              <a:t>Did they recognise symptoms and act appropriately</a:t>
            </a:r>
          </a:p>
          <a:p>
            <a:pPr marL="332613" indent="-332613" defTabSz="886968">
              <a:lnSpc>
                <a:spcPct val="80000"/>
              </a:lnSpc>
              <a:spcBef>
                <a:spcPts val="500"/>
              </a:spcBef>
              <a:defRPr sz="2813"/>
            </a:pPr>
            <a:r>
              <a:t>When did they realise they were in trouble</a:t>
            </a:r>
          </a:p>
          <a:p>
            <a:pPr marL="332613" indent="-332613" defTabSz="886968">
              <a:lnSpc>
                <a:spcPct val="80000"/>
              </a:lnSpc>
              <a:spcBef>
                <a:spcPts val="500"/>
              </a:spcBef>
              <a:defRPr sz="2813"/>
            </a:pPr>
            <a:r>
              <a:t>Is there an appreciation of severity of attack</a:t>
            </a:r>
          </a:p>
          <a:p>
            <a:pPr marL="332613" indent="-332613" defTabSz="886968">
              <a:lnSpc>
                <a:spcPct val="80000"/>
              </a:lnSpc>
              <a:spcBef>
                <a:spcPts val="500"/>
              </a:spcBef>
              <a:defRPr sz="2813"/>
            </a:pPr>
            <a:r>
              <a:t>Risk of future attacks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467542" y="1951300"/>
            <a:ext cx="4038603" cy="4525964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400"/>
            </a:lvl1pPr>
          </a:lstStyle>
          <a:p>
            <a:r>
              <a:t>pMDI inhalers are aerosol based formulations contained within a pressurised canister that delivers a metered dose of medication at high speed once activated</a:t>
            </a:r>
          </a:p>
        </p:txBody>
      </p:sp>
      <p:sp>
        <p:nvSpPr>
          <p:cNvPr id="233" name="Content Placeholder 4"/>
          <p:cNvSpPr txBox="1"/>
          <p:nvPr/>
        </p:nvSpPr>
        <p:spPr>
          <a:xfrm>
            <a:off x="4689728" y="1988841"/>
            <a:ext cx="3947160" cy="4525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DPI inhalers are powder based formulations that require a forceful inhalation to break the powder down into fine particles and propel them from the device</a:t>
            </a:r>
          </a:p>
        </p:txBody>
      </p:sp>
      <p:pic>
        <p:nvPicPr>
          <p:cNvPr id="234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3" y="116632"/>
            <a:ext cx="2667001" cy="171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88638"/>
            <a:ext cx="2619377" cy="1743077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TextBox 5"/>
          <p:cNvSpPr txBox="1"/>
          <p:nvPr/>
        </p:nvSpPr>
        <p:spPr>
          <a:xfrm>
            <a:off x="729287" y="4869161"/>
            <a:ext cx="8045464" cy="110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600">
                <a:solidFill>
                  <a:srgbClr val="00B05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The greenest choice is asthma that is well controlled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16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0" y="1916832"/>
            <a:ext cx="2857502" cy="160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1" y="2047875"/>
            <a:ext cx="3305177" cy="1381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908" y="4365104"/>
            <a:ext cx="3971927" cy="11525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icture 5" descr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3573016"/>
            <a:ext cx="2143127" cy="21431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Double-click to edi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" name="Double-click to edit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1" y="1267813"/>
            <a:ext cx="9144002" cy="39961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ontent Placeholder 2"/>
          <p:cNvSpPr txBox="1"/>
          <p:nvPr/>
        </p:nvSpPr>
        <p:spPr>
          <a:xfrm>
            <a:off x="45719" y="1360229"/>
            <a:ext cx="10424161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322324" indent="-322324" defTabSz="859536">
              <a:spcBef>
                <a:spcPts val="700"/>
              </a:spcBef>
              <a:buSzPct val="100000"/>
              <a:buFont typeface="Arial"/>
              <a:buChar char="•"/>
              <a:defRPr sz="3000" b="1"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 marL="698373" lvl="1" indent="-268604" defTabSz="859536">
              <a:spcBef>
                <a:spcPts val="500"/>
              </a:spcBef>
              <a:buSzPct val="100000"/>
              <a:buFont typeface="Arial"/>
              <a:buChar char="–"/>
              <a:defRPr sz="2200">
                <a:latin typeface="+mn-lt"/>
                <a:ea typeface="+mn-ea"/>
                <a:cs typeface="+mn-cs"/>
                <a:sym typeface="Calibri"/>
              </a:defRPr>
            </a:pPr>
            <a:r>
              <a:t>Diagnostic conundrum…Asthma should have objective testing</a:t>
            </a:r>
            <a:endParaRPr sz="2600"/>
          </a:p>
          <a:p>
            <a:pPr marL="859536" lvl="1" indent="-429768" defTabSz="859536">
              <a:spcBef>
                <a:spcPts val="500"/>
              </a:spcBef>
              <a:buSzPct val="100000"/>
              <a:buFont typeface="Arial"/>
              <a:buChar char="•"/>
              <a:defRPr sz="2200">
                <a:latin typeface="+mn-lt"/>
                <a:ea typeface="+mn-ea"/>
                <a:cs typeface="+mn-cs"/>
                <a:sym typeface="Calibri"/>
              </a:defRPr>
            </a:pPr>
            <a:r>
              <a:t>BUT no diagnostic tests in &lt; 6yrs</a:t>
            </a:r>
            <a:endParaRPr sz="2600"/>
          </a:p>
          <a:p>
            <a:pPr marL="931163" lvl="1" indent="-501394" defTabSz="859536">
              <a:spcBef>
                <a:spcPts val="500"/>
              </a:spcBef>
              <a:buSzPct val="100000"/>
              <a:buFont typeface="Arial"/>
              <a:buChar char="•"/>
              <a:defRPr sz="2600">
                <a:latin typeface="+mn-lt"/>
                <a:ea typeface="+mn-ea"/>
                <a:cs typeface="+mn-cs"/>
                <a:sym typeface="Calibri"/>
              </a:defRPr>
            </a:pPr>
            <a:r>
              <a:t>l</a:t>
            </a:r>
            <a:r>
              <a:rPr sz="2200"/>
              <a:t>imited access to spirometry</a:t>
            </a:r>
          </a:p>
          <a:p>
            <a:pPr marL="859536" lvl="1" indent="-429768" defTabSz="859536">
              <a:spcBef>
                <a:spcPts val="500"/>
              </a:spcBef>
              <a:buSzPct val="100000"/>
              <a:buFont typeface="Arial"/>
              <a:buChar char="•"/>
              <a:defRPr sz="2200">
                <a:latin typeface="+mn-lt"/>
                <a:ea typeface="+mn-ea"/>
                <a:cs typeface="+mn-cs"/>
                <a:sym typeface="Calibri"/>
              </a:defRPr>
            </a:pPr>
            <a:r>
              <a:t>Technique dependant</a:t>
            </a:r>
          </a:p>
          <a:p>
            <a:pPr marL="859536" lvl="1" indent="-429768" defTabSz="859536">
              <a:spcBef>
                <a:spcPts val="500"/>
              </a:spcBef>
              <a:buSzPct val="100000"/>
              <a:buFont typeface="Arial"/>
              <a:buChar char="•"/>
              <a:defRPr sz="2200">
                <a:latin typeface="+mn-lt"/>
                <a:ea typeface="+mn-ea"/>
                <a:cs typeface="+mn-cs"/>
                <a:sym typeface="Calibri"/>
              </a:defRPr>
            </a:pPr>
            <a:r>
              <a:t>Can be normal (particularly in children)</a:t>
            </a:r>
          </a:p>
          <a:p>
            <a:pPr marL="859536" lvl="1" indent="-429768" defTabSz="859536">
              <a:spcBef>
                <a:spcPts val="500"/>
              </a:spcBef>
              <a:buSzPct val="100000"/>
              <a:buFont typeface="Arial"/>
              <a:buChar char="•"/>
              <a:defRPr sz="2200">
                <a:latin typeface="+mn-lt"/>
                <a:ea typeface="+mn-ea"/>
                <a:cs typeface="+mn-cs"/>
                <a:sym typeface="Calibri"/>
              </a:defRPr>
            </a:pPr>
            <a:r>
              <a:t>Many children with uncontrolled asthma have normal lung function between exacerbations</a:t>
            </a:r>
            <a:endParaRPr sz="260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 Box 5"/>
          <p:cNvSpPr txBox="1"/>
          <p:nvPr/>
        </p:nvSpPr>
        <p:spPr>
          <a:xfrm>
            <a:off x="494440" y="683403"/>
            <a:ext cx="7989890" cy="350660"/>
          </a:xfrm>
          <a:prstGeom prst="rect">
            <a:avLst/>
          </a:prstGeom>
          <a:solidFill>
            <a:srgbClr val="EC008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BTS/SIGN Management</a:t>
            </a:r>
          </a:p>
        </p:txBody>
      </p:sp>
      <p:pic>
        <p:nvPicPr>
          <p:cNvPr id="130" name="Picture 4" descr="Picture 4"/>
          <p:cNvPicPr>
            <a:picLocks noChangeAspect="1"/>
          </p:cNvPicPr>
          <p:nvPr/>
        </p:nvPicPr>
        <p:blipFill>
          <a:blip r:embed="rId2"/>
          <a:srcRect l="23253" t="17059" r="26866" b="6967"/>
          <a:stretch>
            <a:fillRect/>
          </a:stretch>
        </p:blipFill>
        <p:spPr>
          <a:xfrm>
            <a:off x="1187623" y="1052734"/>
            <a:ext cx="6356735" cy="51437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le 1"/>
          <p:cNvSpPr txBox="1"/>
          <p:nvPr/>
        </p:nvSpPr>
        <p:spPr>
          <a:xfrm>
            <a:off x="-350833" y="718189"/>
            <a:ext cx="10424161" cy="695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algn="ctr">
              <a:lnSpc>
                <a:spcPct val="90000"/>
              </a:lnSpc>
              <a:defRPr sz="44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Asthma making a diagnosis clinically</a:t>
            </a:r>
          </a:p>
        </p:txBody>
      </p:sp>
      <p:sp>
        <p:nvSpPr>
          <p:cNvPr id="133" name="Rectangle 4"/>
          <p:cNvSpPr txBox="1"/>
          <p:nvPr/>
        </p:nvSpPr>
        <p:spPr>
          <a:xfrm>
            <a:off x="153224" y="2060850"/>
            <a:ext cx="8909561" cy="7888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57200" indent="-457200">
              <a:spcBef>
                <a:spcPts val="1400"/>
              </a:spcBef>
              <a:buSzPct val="100000"/>
              <a:buFont typeface="Arial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Symptoms: wheeze, cough, breathlessness, chest tightness</a:t>
            </a:r>
          </a:p>
          <a:p>
            <a:pPr marL="457200" indent="-457200">
              <a:spcBef>
                <a:spcPts val="1400"/>
              </a:spcBef>
              <a:buSzPct val="100000"/>
              <a:buFont typeface="Arial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Structured clinical assessment </a:t>
            </a:r>
            <a:r>
              <a:rPr b="1"/>
              <a:t>(from previous medical records)</a:t>
            </a:r>
          </a:p>
          <a:p>
            <a:pPr marL="742950" lvl="1" indent="-285750">
              <a:spcBef>
                <a:spcPts val="1000"/>
              </a:spcBef>
              <a:buSzPct val="100000"/>
              <a:buFont typeface="Arial"/>
              <a:buChar char="•"/>
              <a:defRPr b="1">
                <a:latin typeface="+mn-lt"/>
                <a:ea typeface="+mn-ea"/>
                <a:cs typeface="+mn-cs"/>
                <a:sym typeface="Calibri"/>
              </a:defRPr>
            </a:pPr>
            <a:r>
              <a:t>recurrent</a:t>
            </a:r>
            <a:r>
              <a:rPr b="0"/>
              <a:t> episodes of symptoms “multitrigger wheeze”</a:t>
            </a:r>
          </a:p>
          <a:p>
            <a:pPr marL="742950" lvl="1" indent="-285750">
              <a:spcBef>
                <a:spcPts val="1000"/>
              </a:spcBef>
              <a:buSzPct val="100000"/>
              <a:buFont typeface="Arial"/>
              <a:buChar char="•"/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symptom variability </a:t>
            </a:r>
          </a:p>
          <a:p>
            <a:pPr marL="742950" lvl="1" indent="-285750">
              <a:spcBef>
                <a:spcPts val="1000"/>
              </a:spcBef>
              <a:buSzPct val="100000"/>
              <a:buFont typeface="Arial"/>
              <a:buChar char="•"/>
              <a:defRPr b="1">
                <a:latin typeface="+mn-lt"/>
                <a:ea typeface="+mn-ea"/>
                <a:cs typeface="+mn-cs"/>
                <a:sym typeface="Calibri"/>
              </a:defRPr>
            </a:pPr>
            <a:r>
              <a:t>recorded observation of wheeze </a:t>
            </a:r>
          </a:p>
          <a:p>
            <a:pPr marL="742950" lvl="1" indent="-285750">
              <a:spcBef>
                <a:spcPts val="1000"/>
              </a:spcBef>
              <a:buSzPct val="100000"/>
              <a:buFont typeface="Arial"/>
              <a:buChar char="•"/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personal history of atopy </a:t>
            </a:r>
          </a:p>
          <a:p>
            <a:pPr marL="742950" lvl="1" indent="-285750">
              <a:spcBef>
                <a:spcPts val="1000"/>
              </a:spcBef>
              <a:buSzPct val="100000"/>
              <a:buFont typeface="Arial"/>
              <a:buChar char="•"/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preterm, LBW, greater infant weight gain</a:t>
            </a:r>
          </a:p>
          <a:p>
            <a:pPr marL="742950" lvl="1" indent="-285750">
              <a:spcBef>
                <a:spcPts val="1000"/>
              </a:spcBef>
              <a:buSzPct val="100000"/>
              <a:buFont typeface="Arial"/>
              <a:buChar char="•"/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(historical record of variable PEF (or FEV1)  - if able to do testing – usually unable &lt; 5-6yrs)</a:t>
            </a:r>
          </a:p>
          <a:p>
            <a:pPr marL="742950" lvl="1" indent="-285750">
              <a:spcBef>
                <a:spcPts val="1000"/>
              </a:spcBef>
              <a:buSzPct val="100000"/>
              <a:buFont typeface="Arial"/>
              <a:buChar char="•"/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absence of symptoms of alternative diagnosis </a:t>
            </a:r>
          </a:p>
          <a:p>
            <a:pPr lvl="1" indent="457200">
              <a:spcBef>
                <a:spcPts val="1000"/>
              </a:spcBef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 marL="742950" lvl="1" indent="-285750">
              <a:spcBef>
                <a:spcPts val="1000"/>
              </a:spcBef>
              <a:buSzPct val="100000"/>
              <a:buFont typeface="Arial"/>
              <a:buChar char="•"/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 marL="742950" lvl="1" indent="-285750">
              <a:spcBef>
                <a:spcPts val="1000"/>
              </a:spcBef>
              <a:buSzPct val="100000"/>
              <a:buFont typeface="Arial"/>
              <a:buChar char="•"/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 marL="914400" lvl="1" indent="-457200">
              <a:spcBef>
                <a:spcPts val="1000"/>
              </a:spcBef>
              <a:buSzPct val="100000"/>
              <a:buFont typeface="Arial"/>
              <a:buChar char="•"/>
              <a:defRPr sz="3200" b="1"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 marL="914400" lvl="1" indent="-457200">
              <a:spcBef>
                <a:spcPts val="1000"/>
              </a:spcBef>
              <a:buSzPct val="100000"/>
              <a:buFont typeface="Arial"/>
              <a:buChar char="•"/>
              <a:defRPr sz="3200" b="1"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>
              <a:spcBef>
                <a:spcPts val="1000"/>
              </a:spcBef>
              <a:defRPr sz="3200" b="1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1"/>
          <p:cNvSpPr txBox="1"/>
          <p:nvPr/>
        </p:nvSpPr>
        <p:spPr>
          <a:xfrm>
            <a:off x="153223" y="365125"/>
            <a:ext cx="7973456" cy="762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algn="ctr">
              <a:defRPr sz="44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Still not sure? Is it asthma?</a:t>
            </a:r>
          </a:p>
        </p:txBody>
      </p:sp>
      <p:sp>
        <p:nvSpPr>
          <p:cNvPr id="136" name="Content Placeholder 2"/>
          <p:cNvSpPr txBox="1"/>
          <p:nvPr/>
        </p:nvSpPr>
        <p:spPr>
          <a:xfrm>
            <a:off x="657279" y="1628799"/>
            <a:ext cx="7973456" cy="4771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315468" indent="-315468" defTabSz="841247">
              <a:spcBef>
                <a:spcPts val="700"/>
              </a:spcBef>
              <a:buSzPct val="100000"/>
              <a:buFont typeface="Arial"/>
              <a:buChar char="•"/>
              <a:defRPr sz="2900">
                <a:latin typeface="+mn-lt"/>
                <a:ea typeface="+mn-ea"/>
                <a:cs typeface="+mn-cs"/>
                <a:sym typeface="Calibri"/>
              </a:defRPr>
            </a:pPr>
            <a:r>
              <a:t>Prescribe a bronchodilator + spacer to those with wheeze</a:t>
            </a:r>
          </a:p>
          <a:p>
            <a:pPr marL="315468" indent="-315468" defTabSz="841247">
              <a:spcBef>
                <a:spcPts val="700"/>
              </a:spcBef>
              <a:buSzPct val="100000"/>
              <a:buFont typeface="Arial"/>
              <a:buChar char="•"/>
              <a:defRPr sz="2900">
                <a:latin typeface="+mn-lt"/>
                <a:ea typeface="+mn-ea"/>
                <a:cs typeface="+mn-cs"/>
                <a:sym typeface="Calibri"/>
              </a:defRPr>
            </a:pPr>
            <a:r>
              <a:t>If recurrent - trial of preventative treatment is reasonable</a:t>
            </a:r>
          </a:p>
          <a:p>
            <a:pPr marL="683512" lvl="1" indent="-262890" defTabSz="841247">
              <a:spcBef>
                <a:spcPts val="600"/>
              </a:spcBef>
              <a:buSzPct val="100000"/>
              <a:buFont typeface="Arial"/>
              <a:buChar char="–"/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Review after 6-8 weeks</a:t>
            </a:r>
          </a:p>
          <a:p>
            <a:pPr marL="683512" lvl="1" indent="-262890" defTabSz="841247">
              <a:spcBef>
                <a:spcPts val="600"/>
              </a:spcBef>
              <a:buSzPct val="100000"/>
              <a:buFont typeface="Arial"/>
              <a:buChar char="–"/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Did daytime and night time symptoms improve</a:t>
            </a:r>
          </a:p>
          <a:p>
            <a:pPr marL="683512" lvl="1" indent="-262890" defTabSz="841247">
              <a:spcBef>
                <a:spcPts val="600"/>
              </a:spcBef>
              <a:buSzPct val="100000"/>
              <a:buFont typeface="Arial"/>
              <a:buChar char="–"/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Has PEFR improved</a:t>
            </a:r>
          </a:p>
          <a:p>
            <a:pPr marL="683512" lvl="1" indent="-262890" defTabSz="841247">
              <a:spcBef>
                <a:spcPts val="600"/>
              </a:spcBef>
              <a:buSzPct val="100000"/>
              <a:buFont typeface="Arial"/>
              <a:buChar char="–"/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Stop and reassess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1232</Words>
  <Application>Microsoft Office PowerPoint</Application>
  <PresentationFormat>On-screen Show (4:3)</PresentationFormat>
  <Paragraphs>215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Making an asthma diagnosis</vt:lpstr>
      <vt:lpstr>Asthma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Always revisit the diagnosis</vt:lpstr>
      <vt:lpstr>PowerPoint Presentation</vt:lpstr>
      <vt:lpstr>PowerPoint Presentation</vt:lpstr>
      <vt:lpstr>PowerPoint Presentation</vt:lpstr>
      <vt:lpstr>Asthma management – what are we aiming for?</vt:lpstr>
      <vt:lpstr>PowerPoint Presentation</vt:lpstr>
      <vt:lpstr>Trigger avoidance</vt:lpstr>
      <vt:lpstr>Trigger avoidance/management</vt:lpstr>
      <vt:lpstr>Treating allergic rhinitis improves asthma control   Correct nasal spray technique</vt:lpstr>
      <vt:lpstr>PowerPoint Presentation</vt:lpstr>
      <vt:lpstr> Pharmacological treatments</vt:lpstr>
      <vt:lpstr>ICS</vt:lpstr>
      <vt:lpstr>Not all ICS are the same</vt:lpstr>
      <vt:lpstr>Montelukast</vt:lpstr>
      <vt:lpstr>Before modifying treatment</vt:lpstr>
      <vt:lpstr>Adherence is the BIG ISSUE</vt:lpstr>
      <vt:lpstr>PowerPoint Presentation</vt:lpstr>
      <vt:lpstr>Inhaler technique</vt:lpstr>
      <vt:lpstr>PowerPoint Presentation</vt:lpstr>
      <vt:lpstr>Common errors</vt:lpstr>
      <vt:lpstr>At every review</vt:lpstr>
      <vt:lpstr>Post attack review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an asthma diagnosis</dc:title>
  <dc:creator>Amy Moran</dc:creator>
  <cp:lastModifiedBy>Amy Moran</cp:lastModifiedBy>
  <cp:revision>2</cp:revision>
  <dcterms:modified xsi:type="dcterms:W3CDTF">2023-03-02T08:25:35Z</dcterms:modified>
</cp:coreProperties>
</file>