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59" r:id="rId5"/>
    <p:sldId id="273" r:id="rId6"/>
    <p:sldId id="271" r:id="rId7"/>
    <p:sldId id="272" r:id="rId8"/>
    <p:sldId id="265" r:id="rId9"/>
    <p:sldId id="264" r:id="rId10"/>
    <p:sldId id="274" r:id="rId11"/>
    <p:sldId id="266" r:id="rId12"/>
    <p:sldId id="267" r:id="rId13"/>
    <p:sldId id="268" r:id="rId14"/>
    <p:sldId id="270" r:id="rId15"/>
    <p:sldId id="25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2360" autoAdjust="0"/>
  </p:normalViewPr>
  <p:slideViewPr>
    <p:cSldViewPr snapToGrid="0">
      <p:cViewPr varScale="1">
        <p:scale>
          <a:sx n="77" d="100"/>
          <a:sy n="77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A372-8157-4AEB-B34C-0B218306CA2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D56F-FD51-4C38-BDCB-9FD9F3A5E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beclomethasone, SABA only symptom relief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 and use when SABA needed – practically most wont carry 2 or remember to take ICS after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Change ICS-formoterol use only when symptomatic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 change – some evidence that do better if take daily but if not many symptoms what are the child and parent goals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5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evidence for ICS –formoterol – in UK Budesonide which exists as DPI </a:t>
            </a:r>
            <a:r>
              <a:rPr lang="en-GB" dirty="0" err="1"/>
              <a:t>turbohaler</a:t>
            </a:r>
            <a:r>
              <a:rPr lang="en-GB" dirty="0"/>
              <a:t> or at 100/3 MDI for spacer use</a:t>
            </a:r>
          </a:p>
          <a:p>
            <a:r>
              <a:rPr lang="en-GB" dirty="0"/>
              <a:t>Formoterol is a quick onset long acting beta agonist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Age dependant number of maximum puffs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7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worse in exams if </a:t>
            </a:r>
            <a:r>
              <a:rPr lang="en-GB" dirty="0" err="1"/>
              <a:t>hayfever</a:t>
            </a:r>
            <a:r>
              <a:rPr lang="en-GB" dirty="0"/>
              <a:t> </a:t>
            </a:r>
            <a:r>
              <a:rPr lang="en-GB" dirty="0" err="1"/>
              <a:t>undtreated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2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(365324 pts 12-45 </a:t>
            </a:r>
            <a:r>
              <a:rPr lang="en-GB" dirty="0" err="1"/>
              <a:t>yrs</a:t>
            </a:r>
            <a:r>
              <a:rPr lang="en-GB" dirty="0"/>
              <a:t> in Sweden at all treatment steps)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D56F-FD51-4C38-BDCB-9FD9F3A5E9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E8D9-E067-4CE2-A4C7-374FFC788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87CC5-8FB7-4271-AFAB-45000FAFF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7C5BD-634F-4C68-9D99-B61EB9DA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0CE2-2EDA-4A75-9FB2-F5EF396F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7F5B0-1BD6-41F6-B7C6-C6F2974F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6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8D07-75DB-44F3-83A7-312EB8D8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449C1-53B9-4D8C-9B99-7E731D75C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683F-41A8-4BA9-8D54-4D82ED78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A10AB-F26B-42A6-8F82-42E87B1A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BC8A-2CCD-479C-B223-CB01FC0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1E731-CA11-42CA-B71C-0F237E931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B3041-88DA-4BF7-87E5-BF180EDE1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A822B-5A43-4666-9C59-5F7457DB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65C09-6837-4CA0-A4A5-DF6F6A86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36A57-5835-4F68-B016-D0FA63E3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0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EBA4-2705-49FD-87E5-484D4EFD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10F7-E636-4221-A804-06ECB407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F89DF-9243-4E90-A78A-6333213E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BC1-172D-49E9-80E8-6502D60B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36EC-60AA-4DE1-BBE9-0F56FEAB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0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CF14-D810-445B-9DB2-F6B2224D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FA1DE-EA4D-4612-8AF2-30D7EBD16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F0788-4171-45E6-8E20-6983B7CC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F3D36-2F88-4712-A761-55C9B7F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D1D5-666D-4AE2-A4F0-947FB271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AA9D-D3EF-4221-9034-D6A60765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ADF9-1000-48EC-87F3-34EB2DDD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4B9B-17BB-4517-8894-1DE28D34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A0871-3DFD-4560-947D-E03F494D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B4366-D15D-4D39-8E06-64D130F2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571A-4DCE-4B37-9B8F-189525E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0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0CE5-D6E6-40D4-9BFF-C52CB914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6808B-3FE3-4CD0-8C12-92302742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1421F-C111-4AA5-8329-3157F8A3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DB3F0-834E-4DB3-9CFA-604043F2C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052A4-4E6C-4834-A2C6-6B265A96D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CB05C-5DD9-43E8-AA2F-402AC26A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D3A2D-80A3-4AAE-8F56-C714D69A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F3933-4F58-489D-8F39-0F23471E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3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6143-060C-4D03-8676-5CF719DF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C4B4F-4B09-4712-8ECB-6763AF3D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4F31C-CFB1-4B9E-85B2-14E08ADD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0EC6A-7489-4889-AD4E-31492A59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8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AD371-13D7-40AA-B3AA-016E786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37B00-CBAA-4331-A695-8A3F489E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3C93-A4B1-41CB-8741-B2657F30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E481-4A8D-4353-9DD3-31EDD4FF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A793-8270-4B98-928B-2B66DB76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E708A-6C57-47E7-A3C8-F1BC4796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81246-85E9-40E5-A1E7-4147D9C7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A1404-24D5-4421-9D21-6A18F3B5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46F3-B147-4532-94FB-2D4BDAF2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4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AEAF-1EE2-4879-A91A-678811D4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FD2B2-61DF-4DAC-A7F9-D4760A924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67E5-5F5F-457C-AFD8-24C4EFE3D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D7F5C-F599-46C3-9468-B2BF734A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E8E6D-47D7-4BDE-B990-B87725CF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36453-B894-4F1C-8DE0-DB5925D1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2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F35B9-B97E-4E11-92A7-5D9EEA09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C39B-DBC8-4105-A220-F19D66D9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76D3E-8E6A-4A4B-B630-03DA6AD40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5927-284B-4EE0-ABF0-99B55709AA13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606B-0602-4AF4-ADBB-397849770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C724-57B8-4A49-929E-476909A02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3D19-D151-4602-8581-933735055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BC08-066C-4B12-BA78-9DD5C47CD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Teenagers and Asthma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1E62E-D58B-4D43-969F-7A0214B5A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GINA means for me?</a:t>
            </a:r>
          </a:p>
        </p:txBody>
      </p:sp>
    </p:spTree>
    <p:extLst>
      <p:ext uri="{BB962C8B-B14F-4D97-AF65-F5344CB8AC3E}">
        <p14:creationId xmlns:p14="http://schemas.microsoft.com/office/powerpoint/2010/main" val="11549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Moving to DPI"/>
          <p:cNvSpPr txBox="1">
            <a:spLocks noGrp="1"/>
          </p:cNvSpPr>
          <p:nvPr>
            <p:ph type="title"/>
          </p:nvPr>
        </p:nvSpPr>
        <p:spPr>
          <a:xfrm>
            <a:off x="4038600" y="2635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Moving to DPI </a:t>
            </a:r>
          </a:p>
        </p:txBody>
      </p:sp>
      <p:sp>
        <p:nvSpPr>
          <p:cNvPr id="147" name="Techniq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Technique</a:t>
            </a:r>
          </a:p>
          <a:p>
            <a:r>
              <a:t>Technique</a:t>
            </a:r>
          </a:p>
          <a:p>
            <a:r>
              <a:t>Technique</a:t>
            </a:r>
          </a:p>
          <a:p>
            <a:endParaRPr/>
          </a:p>
          <a:p>
            <a:pPr marL="0" indent="0">
              <a:buSzTx/>
              <a:buNone/>
              <a:defRPr sz="2400" b="1"/>
            </a:pPr>
            <a:r>
              <a:t>MART regimens</a:t>
            </a:r>
          </a:p>
          <a:p>
            <a:r>
              <a:t>Can they activate the inhaler during an attack?</a:t>
            </a:r>
          </a:p>
          <a:p>
            <a:r>
              <a:t>Different PAAPs</a:t>
            </a:r>
          </a:p>
          <a:p>
            <a:r>
              <a:t>No Salbutamol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1827477"/>
            <a:ext cx="5549900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18613-A165-4DAF-9320-F047AA66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87" y="696612"/>
            <a:ext cx="8444466" cy="54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5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2FDD-EF40-4781-AA43-419542C7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732"/>
            <a:ext cx="10515600" cy="5455231"/>
          </a:xfrm>
        </p:spPr>
        <p:txBody>
          <a:bodyPr/>
          <a:lstStyle/>
          <a:p>
            <a:r>
              <a:rPr lang="en-GB" dirty="0"/>
              <a:t>Often lack of understanding of asthma as an inflammatory condition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9A672-1305-4E03-B777-183789075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2" t="25926" r="52083" b="33333"/>
          <a:stretch/>
        </p:blipFill>
        <p:spPr>
          <a:xfrm>
            <a:off x="1930105" y="1715507"/>
            <a:ext cx="7416801" cy="2960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DE197F-8CA3-457C-870A-8E923AB97C6A}"/>
              </a:ext>
            </a:extLst>
          </p:cNvPr>
          <p:cNvCxnSpPr/>
          <p:nvPr/>
        </p:nvCxnSpPr>
        <p:spPr>
          <a:xfrm>
            <a:off x="3708400" y="3979333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80A1E7-0256-4660-85B0-CF629C4B6A66}"/>
              </a:ext>
            </a:extLst>
          </p:cNvPr>
          <p:cNvCxnSpPr/>
          <p:nvPr/>
        </p:nvCxnSpPr>
        <p:spPr>
          <a:xfrm>
            <a:off x="6096000" y="3962399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A6AF51-29E6-4967-9D30-BD46662A6271}"/>
              </a:ext>
            </a:extLst>
          </p:cNvPr>
          <p:cNvSpPr txBox="1"/>
          <p:nvPr/>
        </p:nvSpPr>
        <p:spPr>
          <a:xfrm>
            <a:off x="7391990" y="4826440"/>
            <a:ext cx="301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sitting at no2 as baseline, more likely to go to red, angry lungs = asthma attack, need to seek help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F3A54-557A-4EC9-8010-1CEF3C0FC2F4}"/>
              </a:ext>
            </a:extLst>
          </p:cNvPr>
          <p:cNvSpPr txBox="1"/>
          <p:nvPr/>
        </p:nvSpPr>
        <p:spPr>
          <a:xfrm>
            <a:off x="1440718" y="4873767"/>
            <a:ext cx="287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Going well</a:t>
            </a:r>
          </a:p>
          <a:p>
            <a:r>
              <a:rPr lang="en-GB" dirty="0"/>
              <a:t>Don’t stop preventor because feeling better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9C7F8-B1D8-4DFA-AF5B-2DEDC48FF04F}"/>
              </a:ext>
            </a:extLst>
          </p:cNvPr>
          <p:cNvSpPr txBox="1"/>
          <p:nvPr/>
        </p:nvSpPr>
        <p:spPr>
          <a:xfrm>
            <a:off x="4711995" y="4873767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Meet a trigger, unwell with cold, getting wheezy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DDD47-8442-424C-8BF8-1912B8C4AAA6}"/>
              </a:ext>
            </a:extLst>
          </p:cNvPr>
          <p:cNvSpPr txBox="1"/>
          <p:nvPr/>
        </p:nvSpPr>
        <p:spPr>
          <a:xfrm>
            <a:off x="2875818" y="4037427"/>
            <a:ext cx="52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97D29-0347-4CE6-A369-2339F899308D}"/>
              </a:ext>
            </a:extLst>
          </p:cNvPr>
          <p:cNvSpPr txBox="1"/>
          <p:nvPr/>
        </p:nvSpPr>
        <p:spPr>
          <a:xfrm>
            <a:off x="5297285" y="4037427"/>
            <a:ext cx="122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A2963-B4B6-4172-8E19-D63F53757D62}"/>
              </a:ext>
            </a:extLst>
          </p:cNvPr>
          <p:cNvSpPr txBox="1"/>
          <p:nvPr/>
        </p:nvSpPr>
        <p:spPr>
          <a:xfrm>
            <a:off x="7973044" y="4037427"/>
            <a:ext cx="122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412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4386-8CC5-4292-A73F-A5497B6F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inflammation not just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A75D-61A5-4B75-88A9-177FC86E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Atopic conditions particularly </a:t>
            </a:r>
            <a:r>
              <a:rPr lang="en-GB" dirty="0" err="1"/>
              <a:t>hayfever</a:t>
            </a:r>
            <a:endParaRPr lang="en-GB" dirty="0"/>
          </a:p>
          <a:p>
            <a:r>
              <a:rPr lang="en-GB" dirty="0"/>
              <a:t>One airway concept – if nose is inflamed it will affect chest</a:t>
            </a:r>
          </a:p>
          <a:p>
            <a:r>
              <a:rPr lang="en-GB" dirty="0"/>
              <a:t>Stress/anxiety is a pro-inflammatory – exam time, life stresses </a:t>
            </a:r>
          </a:p>
          <a:p>
            <a:r>
              <a:rPr lang="en-GB" dirty="0"/>
              <a:t>Obesity – existing in pro-inflammatory state</a:t>
            </a:r>
          </a:p>
        </p:txBody>
      </p:sp>
    </p:spTree>
    <p:extLst>
      <p:ext uri="{BB962C8B-B14F-4D97-AF65-F5344CB8AC3E}">
        <p14:creationId xmlns:p14="http://schemas.microsoft.com/office/powerpoint/2010/main" val="403731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2345AA-C12B-49F1-8AFB-B42F979CD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/>
              <a:t>Persistent symptoms</a:t>
            </a:r>
          </a:p>
          <a:p>
            <a:r>
              <a:rPr lang="en-GB" sz="2000" dirty="0"/>
              <a:t>Previous attacks</a:t>
            </a:r>
          </a:p>
          <a:p>
            <a:r>
              <a:rPr lang="en-GB" sz="2000" dirty="0"/>
              <a:t>Suboptimal treatment regimen</a:t>
            </a:r>
          </a:p>
          <a:p>
            <a:endParaRPr lang="en-GB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B649BEA-3673-47F5-B8F0-11136811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267" y="32830"/>
            <a:ext cx="7107945" cy="68251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0A2B1D7-BFC8-4C70-B076-2BCCB80B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Toxic trio</a:t>
            </a:r>
          </a:p>
        </p:txBody>
      </p:sp>
    </p:spTree>
    <p:extLst>
      <p:ext uri="{BB962C8B-B14F-4D97-AF65-F5344CB8AC3E}">
        <p14:creationId xmlns:p14="http://schemas.microsoft.com/office/powerpoint/2010/main" val="181337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1A4F-B5D4-43AB-979F-98A0B8C6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Salbutamol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5FE-B78C-44C9-B6E0-5B20CBF6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canisters per </a:t>
            </a:r>
            <a:r>
              <a:rPr lang="en-GB" dirty="0" err="1"/>
              <a:t>yr</a:t>
            </a:r>
            <a:r>
              <a:rPr lang="en-GB" dirty="0"/>
              <a:t> = high risk ED presentations</a:t>
            </a:r>
          </a:p>
          <a:p>
            <a:r>
              <a:rPr lang="en-GB" dirty="0"/>
              <a:t>&gt;12 (average 6 puffs a day) higher risk of death</a:t>
            </a:r>
          </a:p>
          <a:p>
            <a:r>
              <a:rPr lang="en-GB" dirty="0"/>
              <a:t>Beta receptor downregulation, rebound hyperresponsive, decreased response</a:t>
            </a:r>
          </a:p>
          <a:p>
            <a:r>
              <a:rPr lang="en-GB" dirty="0"/>
              <a:t>Increased allergic response, increased eosinophilic airway inflammation </a:t>
            </a:r>
          </a:p>
          <a:p>
            <a:r>
              <a:rPr lang="en-GB" dirty="0"/>
              <a:t>Inducement of proinflammatory pathways</a:t>
            </a:r>
          </a:p>
        </p:txBody>
      </p:sp>
    </p:spTree>
    <p:extLst>
      <p:ext uri="{BB962C8B-B14F-4D97-AF65-F5344CB8AC3E}">
        <p14:creationId xmlns:p14="http://schemas.microsoft.com/office/powerpoint/2010/main" val="222494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8A93-E982-4908-94F6-ECA4CA4F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5CC2B-774C-4220-9407-BB1592EF2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Technique</a:t>
            </a:r>
          </a:p>
          <a:p>
            <a:r>
              <a:rPr lang="en-GB" dirty="0"/>
              <a:t>Understanding</a:t>
            </a:r>
          </a:p>
          <a:p>
            <a:r>
              <a:rPr lang="en-GB" dirty="0"/>
              <a:t>Individual goals</a:t>
            </a:r>
          </a:p>
          <a:p>
            <a:r>
              <a:rPr lang="en-GB" dirty="0"/>
              <a:t>Treat atopy</a:t>
            </a:r>
          </a:p>
          <a:p>
            <a:r>
              <a:rPr lang="en-GB" dirty="0"/>
              <a:t>Psychological or mental health issues (parent or child)</a:t>
            </a:r>
          </a:p>
          <a:p>
            <a:r>
              <a:rPr lang="en-GB" dirty="0"/>
              <a:t>Correct coding</a:t>
            </a:r>
          </a:p>
          <a:p>
            <a:r>
              <a:rPr lang="en-GB" dirty="0"/>
              <a:t>Avoid SABA only &amp; keep track of no. SABA inhalers</a:t>
            </a:r>
          </a:p>
        </p:txBody>
      </p:sp>
    </p:spTree>
    <p:extLst>
      <p:ext uri="{BB962C8B-B14F-4D97-AF65-F5344CB8AC3E}">
        <p14:creationId xmlns:p14="http://schemas.microsoft.com/office/powerpoint/2010/main" val="32956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C593-035E-4B28-9993-720A018F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F8B0-AB4E-4CDC-8580-9543ED37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13 </a:t>
            </a:r>
            <a:r>
              <a:rPr lang="en-GB" dirty="0" err="1"/>
              <a:t>yr</a:t>
            </a:r>
            <a:r>
              <a:rPr lang="en-GB" dirty="0"/>
              <a:t> old 2-3 x month symptoms</a:t>
            </a:r>
          </a:p>
          <a:p>
            <a:pPr marL="0" indent="0">
              <a:buNone/>
            </a:pPr>
            <a:r>
              <a:rPr lang="en-GB" dirty="0"/>
              <a:t>ACT 20/25</a:t>
            </a:r>
          </a:p>
          <a:p>
            <a:pPr marL="0" indent="0">
              <a:buNone/>
            </a:pPr>
            <a:r>
              <a:rPr lang="en-GB" dirty="0"/>
              <a:t>No attacks on past year</a:t>
            </a:r>
          </a:p>
          <a:p>
            <a:pPr marL="0" indent="0">
              <a:buNone/>
            </a:pPr>
            <a:r>
              <a:rPr lang="en-GB" dirty="0" err="1"/>
              <a:t>Clenil</a:t>
            </a:r>
            <a:r>
              <a:rPr lang="en-GB" dirty="0"/>
              <a:t> 100 1 puff and salbutamol  as rescue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 you 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beclomethasone, SABA only symptom relief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 and use when SABA needed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Change ICS-formoterol use only when symptomatic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 change </a:t>
            </a:r>
          </a:p>
        </p:txBody>
      </p:sp>
    </p:spTree>
    <p:extLst>
      <p:ext uri="{BB962C8B-B14F-4D97-AF65-F5344CB8AC3E}">
        <p14:creationId xmlns:p14="http://schemas.microsoft.com/office/powerpoint/2010/main" val="311894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9495-A13E-4606-9E22-85641C12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3: Anti-reliever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183B9-0362-415D-8225-718AC2D1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Good evidence in adolescents that ICS-formoterol is an effective reliever (either as needed or in combination with </a:t>
            </a:r>
            <a:r>
              <a:rPr lang="en-GB" dirty="0" err="1"/>
              <a:t>maintainence</a:t>
            </a:r>
            <a:r>
              <a:rPr lang="en-GB" dirty="0"/>
              <a:t> ICS-formoterol)</a:t>
            </a:r>
          </a:p>
          <a:p>
            <a:r>
              <a:rPr lang="en-GB" dirty="0"/>
              <a:t>Need correct technique for DPI</a:t>
            </a:r>
          </a:p>
          <a:p>
            <a:r>
              <a:rPr lang="en-GB" dirty="0"/>
              <a:t>MART specific asthma plan </a:t>
            </a:r>
          </a:p>
          <a:p>
            <a:r>
              <a:rPr lang="en-GB" dirty="0"/>
              <a:t>Licensing issues</a:t>
            </a:r>
          </a:p>
          <a:p>
            <a:r>
              <a:rPr lang="en-GB" dirty="0"/>
              <a:t>No need to rinse mouth after rescue doses</a:t>
            </a:r>
          </a:p>
          <a:p>
            <a:r>
              <a:rPr lang="en-GB" dirty="0"/>
              <a:t>Good pre exercise – greater reduction with formoterol compared to salbutamol</a:t>
            </a:r>
          </a:p>
          <a:p>
            <a:r>
              <a:rPr lang="en-GB" dirty="0"/>
              <a:t>All evidence is budesonide-formoterol. Do not use as reliever with other ICS-LABA (e.g. no Seretide </a:t>
            </a:r>
            <a:r>
              <a:rPr lang="en-GB" dirty="0" err="1"/>
              <a:t>maintainence</a:t>
            </a:r>
            <a:r>
              <a:rPr lang="en-GB" dirty="0"/>
              <a:t> and Symbicort reliever)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13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F0BB-E617-4A10-83FA-4469C04A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1EA9-F453-473C-9BC3-86550787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AA043-6714-4D76-8315-BC1FBB1C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7" t="11034" r="49331" b="25840"/>
          <a:stretch/>
        </p:blipFill>
        <p:spPr>
          <a:xfrm>
            <a:off x="1020725" y="161152"/>
            <a:ext cx="9952074" cy="65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DD356-E6A4-4F1A-BF2E-117A994A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Doses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8CECD5-D2DF-4BEC-A5A7-1D41B3C4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3970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/>
              <a:t>Anti-inflammatory reliever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71C8FB-51B0-4CB3-9242-929D77152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217996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Dosing of as needed Budesonide-formoterol 12 +(Step 1-2)</a:t>
            </a:r>
          </a:p>
          <a:p>
            <a:pPr lvl="1"/>
            <a:r>
              <a:rPr lang="en-GB" dirty="0"/>
              <a:t>Usual dose 200/6 mcg; 1 inhalation whenever symptoms</a:t>
            </a:r>
          </a:p>
          <a:p>
            <a:pPr lvl="1"/>
            <a:r>
              <a:rPr lang="en-GB" dirty="0"/>
              <a:t>Maximum daily dose (temporarily) 12 inhalations</a:t>
            </a:r>
          </a:p>
          <a:p>
            <a:pPr lvl="1"/>
            <a:r>
              <a:rPr lang="en-GB" dirty="0"/>
              <a:t>If &gt;8 inhalations a day seek medical review</a:t>
            </a:r>
          </a:p>
          <a:p>
            <a:pPr lvl="1"/>
            <a:r>
              <a:rPr lang="en-GB" dirty="0"/>
              <a:t>Maximum 6 inhalations at one time</a:t>
            </a:r>
          </a:p>
          <a:p>
            <a:pPr lvl="1"/>
            <a:r>
              <a:rPr lang="en-GB" dirty="0"/>
              <a:t>Average use from trials 3-4 doses/week</a:t>
            </a:r>
          </a:p>
          <a:p>
            <a:r>
              <a:rPr lang="en-GB" dirty="0"/>
              <a:t>6 </a:t>
            </a:r>
            <a:r>
              <a:rPr lang="en-GB" dirty="0" err="1"/>
              <a:t>yrs</a:t>
            </a:r>
            <a:r>
              <a:rPr lang="en-GB" dirty="0"/>
              <a:t> +</a:t>
            </a:r>
          </a:p>
          <a:p>
            <a:pPr lvl="1"/>
            <a:r>
              <a:rPr lang="en-GB" dirty="0" err="1"/>
              <a:t>Clenil</a:t>
            </a:r>
            <a:r>
              <a:rPr lang="en-GB" dirty="0"/>
              <a:t> 100mcg taken whenever using SABA 2 puffs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F1FE1-20BB-4486-BBD4-4FCA553AF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970"/>
            <a:ext cx="5183188" cy="823912"/>
          </a:xfrm>
        </p:spPr>
        <p:txBody>
          <a:bodyPr>
            <a:normAutofit/>
          </a:bodyPr>
          <a:lstStyle/>
          <a:p>
            <a:r>
              <a:rPr lang="en-GB" sz="2800" dirty="0"/>
              <a:t>MART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08E107-F400-4988-BC55-B3673FF8C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17996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Budesonide-formoterol doses 12+</a:t>
            </a:r>
          </a:p>
          <a:p>
            <a:pPr lvl="1"/>
            <a:r>
              <a:rPr lang="en-GB" dirty="0"/>
              <a:t>200/6mcg one inhalation twice daily (Step 3) two inhalations BD (Step 4&amp;5)</a:t>
            </a:r>
          </a:p>
          <a:p>
            <a:pPr lvl="1"/>
            <a:r>
              <a:rPr lang="en-GB" dirty="0"/>
              <a:t>Reliever &amp; maximum doses as AIR</a:t>
            </a:r>
          </a:p>
          <a:p>
            <a:r>
              <a:rPr lang="en-GB" dirty="0"/>
              <a:t>Dosing budesonide-formoterol for MART (4-11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100/6 inhalation once daily (Step 3); 2 puffs BD (Step 4-5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Maximum 8 daily doses</a:t>
            </a:r>
          </a:p>
          <a:p>
            <a:pPr lvl="1"/>
            <a:r>
              <a:rPr lang="en-GB" dirty="0"/>
              <a:t>Maximum 4 inhalations at one time</a:t>
            </a:r>
          </a:p>
        </p:txBody>
      </p:sp>
    </p:spTree>
    <p:extLst>
      <p:ext uri="{BB962C8B-B14F-4D97-AF65-F5344CB8AC3E}">
        <p14:creationId xmlns:p14="http://schemas.microsoft.com/office/powerpoint/2010/main" val="283732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826D-45ED-4C5D-8862-13B3F3B1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FEB8DA-3607-4ADF-ACDF-7BEDBB46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1C9F8-4550-4D3E-A873-31BF33DD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8" y="365125"/>
            <a:ext cx="9075338" cy="64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0231-6AE9-4468-B26E-F18C787B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57774-11F6-45BF-94DC-2330A9C8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beclomethasone, SABA only symptom relief – </a:t>
            </a:r>
            <a:r>
              <a:rPr lang="en-GB" dirty="0">
                <a:solidFill>
                  <a:srgbClr val="FF0000"/>
                </a:solidFill>
              </a:rPr>
              <a:t>least effective and increases risk of exacerbation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Stop regular beclomethasone and use when SABA needed – practically most wont carry 2 or remember to take ICS after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Change ICS-formoterol use only when symptomatic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No change – some evidence that do better if take daily but if not many symptoms what are the child and parent goals and do they have the technique?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8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3C41-CA86-4860-9155-E498D38D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95DE-7B72-4758-8D66-E1EAE542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Open conversations about adherence</a:t>
            </a:r>
          </a:p>
          <a:p>
            <a:r>
              <a:rPr lang="en-GB" dirty="0"/>
              <a:t>Understanding of asthma, inhalers and attack risk</a:t>
            </a:r>
          </a:p>
          <a:p>
            <a:r>
              <a:rPr lang="en-GB" dirty="0"/>
              <a:t>What would they do if away from home and had symptoms/relief from SABA not lasting 4 hours</a:t>
            </a:r>
          </a:p>
          <a:p>
            <a:r>
              <a:rPr lang="en-GB" dirty="0"/>
              <a:t>Young person needs to know signs/symptoms asthma control getting worse</a:t>
            </a:r>
          </a:p>
          <a:p>
            <a:r>
              <a:rPr lang="en-GB" dirty="0"/>
              <a:t>Treat allergic rhinitis. Non sedating antihistamines. Correct nasal spray technique</a:t>
            </a:r>
          </a:p>
          <a:p>
            <a:r>
              <a:rPr lang="en-GB" dirty="0"/>
              <a:t>If OD regimen but would need to stronger formulation </a:t>
            </a:r>
          </a:p>
          <a:p>
            <a:r>
              <a:rPr lang="en-GB" dirty="0"/>
              <a:t>Trigger avoidance (particularly pollen)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5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CFD1-3E4C-43DA-8102-D5B8E8B7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393E-36BF-4A19-9798-7F9B9FFB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0812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Best choice is controlled asthma</a:t>
            </a:r>
          </a:p>
          <a:p>
            <a:r>
              <a:rPr lang="en-GB" dirty="0"/>
              <a:t>Do you tell patients to take old inhalers to pharmacy for disposal?</a:t>
            </a:r>
          </a:p>
          <a:p>
            <a:r>
              <a:rPr lang="en-GB" dirty="0" err="1"/>
              <a:t>Salamol</a:t>
            </a:r>
            <a:r>
              <a:rPr lang="en-GB" dirty="0"/>
              <a:t> v Ventolin</a:t>
            </a:r>
          </a:p>
          <a:p>
            <a:r>
              <a:rPr lang="en-GB" dirty="0"/>
              <a:t>Use NICE inhaler decision aid to engage patient in decisions about treatment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E6335-EB0D-44F1-837E-77D05604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51" y="1598760"/>
            <a:ext cx="5067477" cy="45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6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758</Words>
  <Application>Microsoft Office PowerPoint</Application>
  <PresentationFormat>Widescreen</PresentationFormat>
  <Paragraphs>110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Teenagers and Asthma</vt:lpstr>
      <vt:lpstr>Case</vt:lpstr>
      <vt:lpstr>Option 3: Anti-reliever strategy</vt:lpstr>
      <vt:lpstr>PowerPoint Presentation</vt:lpstr>
      <vt:lpstr>Doses</vt:lpstr>
      <vt:lpstr>PowerPoint Presentation</vt:lpstr>
      <vt:lpstr>PowerPoint Presentation</vt:lpstr>
      <vt:lpstr>PowerPoint Presentation</vt:lpstr>
      <vt:lpstr>Environment</vt:lpstr>
      <vt:lpstr>Moving to DPI </vt:lpstr>
      <vt:lpstr>PowerPoint Presentation</vt:lpstr>
      <vt:lpstr>PowerPoint Presentation</vt:lpstr>
      <vt:lpstr>Airway inflammation not just asthma</vt:lpstr>
      <vt:lpstr>Toxic trio</vt:lpstr>
      <vt:lpstr>Salbutamol use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Moran</dc:creator>
  <cp:lastModifiedBy>Amy Moran</cp:lastModifiedBy>
  <cp:revision>18</cp:revision>
  <dcterms:created xsi:type="dcterms:W3CDTF">2023-01-14T14:44:56Z</dcterms:created>
  <dcterms:modified xsi:type="dcterms:W3CDTF">2023-02-26T14:51:54Z</dcterms:modified>
</cp:coreProperties>
</file>